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7" r:id="rId1"/>
  </p:sldMasterIdLst>
  <p:notesMasterIdLst>
    <p:notesMasterId r:id="rId31"/>
  </p:notesMasterIdLst>
  <p:handoutMasterIdLst>
    <p:handoutMasterId r:id="rId32"/>
  </p:handoutMasterIdLst>
  <p:sldIdLst>
    <p:sldId id="449" r:id="rId2"/>
    <p:sldId id="552" r:id="rId3"/>
    <p:sldId id="424" r:id="rId4"/>
    <p:sldId id="553" r:id="rId5"/>
    <p:sldId id="501" r:id="rId6"/>
    <p:sldId id="545" r:id="rId7"/>
    <p:sldId id="500" r:id="rId8"/>
    <p:sldId id="567" r:id="rId9"/>
    <p:sldId id="568" r:id="rId10"/>
    <p:sldId id="503" r:id="rId11"/>
    <p:sldId id="504" r:id="rId12"/>
    <p:sldId id="569" r:id="rId13"/>
    <p:sldId id="507" r:id="rId14"/>
    <p:sldId id="555" r:id="rId15"/>
    <p:sldId id="556" r:id="rId16"/>
    <p:sldId id="558" r:id="rId17"/>
    <p:sldId id="524" r:id="rId18"/>
    <p:sldId id="559" r:id="rId19"/>
    <p:sldId id="510" r:id="rId20"/>
    <p:sldId id="562" r:id="rId21"/>
    <p:sldId id="563" r:id="rId22"/>
    <p:sldId id="564" r:id="rId23"/>
    <p:sldId id="513" r:id="rId24"/>
    <p:sldId id="517" r:id="rId25"/>
    <p:sldId id="550" r:id="rId26"/>
    <p:sldId id="551" r:id="rId27"/>
    <p:sldId id="487" r:id="rId28"/>
    <p:sldId id="461" r:id="rId29"/>
    <p:sldId id="447" r:id="rId30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BA8"/>
    <a:srgbClr val="F66262"/>
    <a:srgbClr val="FFF8F4"/>
    <a:srgbClr val="FFFFFF"/>
    <a:srgbClr val="FC7900"/>
    <a:srgbClr val="00B050"/>
    <a:srgbClr val="0CB458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7" autoAdjust="0"/>
    <p:restoredTop sz="93061" autoAdjust="0"/>
  </p:normalViewPr>
  <p:slideViewPr>
    <p:cSldViewPr>
      <p:cViewPr varScale="1">
        <p:scale>
          <a:sx n="128" d="100"/>
          <a:sy n="128" d="100"/>
        </p:scale>
        <p:origin x="120" y="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7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7BFCD-F447-4AAA-A9B2-D352670F2D0B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6FABB-2B20-43A3-B2EC-4E886C5BAD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824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F4687-A8D9-4BC3-94E5-24077D0F2CFF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5829-4C48-4427-8C22-1EE18F5EB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3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99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49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13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086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02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327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ea"/>
              <a:buNone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644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401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241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在背景库中选择“</a:t>
            </a:r>
            <a:r>
              <a:rPr lang="en-US" altLang="zh-CN" dirty="0"/>
              <a:t>Space City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r>
              <a:rPr lang="zh-CN" altLang="en-US" dirty="0"/>
              <a:t>”作为程序的背景。</a:t>
            </a:r>
          </a:p>
        </p:txBody>
      </p:sp>
    </p:spTree>
    <p:extLst>
      <p:ext uri="{BB962C8B-B14F-4D97-AF65-F5344CB8AC3E}">
        <p14:creationId xmlns:p14="http://schemas.microsoft.com/office/powerpoint/2010/main" val="2002177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568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964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058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406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ea"/>
              <a:buAutoNum type="circleNumDbPlain"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9915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D2757-6206-384A-B6E8-4B1D3FA80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16CE855-32D5-9E4A-AB14-DD5E68530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DA21BA-1EBB-E940-89BA-E29417D0E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389D77-FEA2-2E41-873C-9B12957B9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E1603B-3D3C-EF4B-8C49-BA47E3FE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1EA90-1C76-9F40-AC31-97BC28FFF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5FDF83-2D1B-E446-B078-9A1C6F616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D03C9F-40F5-6B43-86BF-F60C094B5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D36C1F-3AB3-6A49-A06D-3A448C08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5C06AE-C0C3-4143-BD83-7E9B7781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2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CDA8E-02DA-9742-96E4-A988C1CAD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3E86F7-10A4-5D48-AD68-E5790D95F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743245-A338-BC4A-B642-00227946B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A3DA8E-250D-CB4E-BF61-61A6C0E31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E42DD7-1392-FF49-9BCF-085008AE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47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BA40ED-9A95-AF43-8A49-E11928AA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B231E2-4E5C-134A-893B-11FED45AC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5636E69-B40D-6A48-B5A0-90E7824DD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88AEF24-6384-F04C-BBE9-98B199A8C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428293-3D50-214F-8AC3-264A05142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F4790A-1E07-544E-8C7A-0533A51CB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26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24E179-AED6-E140-8937-B9137C9C6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C32EAA-4397-064D-9D20-1AA36383A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96DDBE5-66BB-674B-B373-32217269C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14936F0-016E-4B4D-8D76-6959AF2C6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D728B40-B04D-7F44-9C7F-1BC50228D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69FF6D1-6F3B-8248-A16C-5061C9F9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4E29371-C8D6-3643-BEEC-8434A76A7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FE75F20-F36B-BB44-8951-E3D87F6CD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58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40369D-3A83-AD48-8E47-17ECBD46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C62ABF-0AB4-BC4E-BEF4-94768434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B84E121-BBCB-B648-8839-30F28B30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7DDCBBF-A360-404A-9F74-74C11248A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065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B04FB5-AA2F-464D-9DA4-AD6D1247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C423EBC-8911-3A41-888F-F5BD865B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57C687-9B92-BF45-869C-4A3C6A4CE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396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4E34EB-3415-2A44-B476-1701B691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18A721-7AF1-A744-A0D4-4E5CED2D4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D9AA7C-7C99-6C4F-A590-6EBB018D5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19CF522-EB3D-D546-96DF-FB925D995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CE2A05-9340-9847-8BA9-E84C195B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A18BEDC-558D-C443-BF58-A33606EA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594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27CD69-D5A6-5F42-9B2D-10911A44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2D559F6-D890-0E46-A604-5FD6C373E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1AE0B13-5DEC-E64A-8E82-5055C34D4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495214F-38FE-A644-966C-5A1470FBD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DFBCD7-BCA9-A74D-9861-AA2B5A0F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1350B5-18A3-B441-8580-272F3FC8F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2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5B583-0A35-864B-A9DF-28342C0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419CCB1-BD24-EE49-9D61-7D017B3A5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B26114-EF12-844C-9789-A96907C7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6EBF5A-1F9B-7B4F-9D5E-8EBB5A267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BD9A49-711C-C94A-BFC4-1E240EF0D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97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C8E787A-04EE-5542-A56C-653173A56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830CE0-B564-F14A-B746-F41EA4F06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56E88F-45EE-0F47-848D-E749D4E4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4E13AF-D8AF-8C4E-AC49-0631C30F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C9A0AF-5373-8C4D-B252-F3F8BEEA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857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-169544" y="669290"/>
            <a:ext cx="9389744" cy="1397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1" y="1116246"/>
            <a:ext cx="7886700" cy="326451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F764563-5BCF-9741-980D-91E1E1E20D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1" y="18092"/>
            <a:ext cx="458453" cy="637736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DD66C-1BA1-43C4-85C4-4E8D6E34398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6988" y="199803"/>
            <a:ext cx="3868340" cy="34625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9674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</p:spPr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" y="1088937"/>
            <a:ext cx="7886700" cy="326451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cxnSp>
        <p:nvCxnSpPr>
          <p:cNvPr id="10" name="直接连接符 7">
            <a:extLst>
              <a:ext uri="{FF2B5EF4-FFF2-40B4-BE49-F238E27FC236}">
                <a16:creationId xmlns:a16="http://schemas.microsoft.com/office/drawing/2014/main" id="{7678B69A-98AC-E44C-B11E-7FB313970040}"/>
              </a:ext>
            </a:extLst>
          </p:cNvPr>
          <p:cNvCxnSpPr/>
          <p:nvPr userDrawn="1"/>
        </p:nvCxnSpPr>
        <p:spPr>
          <a:xfrm flipV="1">
            <a:off x="-169544" y="669290"/>
            <a:ext cx="9389744" cy="1397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3D1F4BB1-716C-F340-BB15-233BAF969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1" y="18092"/>
            <a:ext cx="458453" cy="637736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82537A-4CA7-D544-9087-CD3EC2F94E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6988" y="199803"/>
            <a:ext cx="3868340" cy="34625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77135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60" cy="51450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53" y="196280"/>
            <a:ext cx="14402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文本框 37"/>
          <p:cNvSpPr txBox="1"/>
          <p:nvPr userDrawn="1"/>
        </p:nvSpPr>
        <p:spPr>
          <a:xfrm>
            <a:off x="216273" y="196280"/>
            <a:ext cx="2189971" cy="315475"/>
          </a:xfrm>
          <a:prstGeom prst="rect">
            <a:avLst/>
          </a:prstGeom>
          <a:noFill/>
        </p:spPr>
        <p:txBody>
          <a:bodyPr wrap="none" lIns="68572" tIns="34286" rIns="68572" bIns="34286" rtlCol="0">
            <a:spAutoFit/>
          </a:bodyPr>
          <a:lstStyle/>
          <a:p>
            <a:pPr defTabSz="685165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" name="文本框 38"/>
          <p:cNvSpPr txBox="1"/>
          <p:nvPr userDrawn="1"/>
        </p:nvSpPr>
        <p:spPr>
          <a:xfrm>
            <a:off x="265225" y="520317"/>
            <a:ext cx="2038917" cy="20775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51" y="368823"/>
            <a:ext cx="1292662" cy="300175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pPr lvl="0" algn="ctr"/>
            <a:r>
              <a:rPr lang="zh-CN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5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8" y="710767"/>
            <a:ext cx="2562232" cy="34635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19B5-5681-403A-890C-31B5DA309452}" type="datetime1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3CBB-3DD3-44D7-A6CB-12C5A9732C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9215473-6591-F440-9DDD-563514562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281D8E-8BD0-8E46-87E4-1608CB8B6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2EA4E3-EF82-9544-8B2E-9AD4AEBDE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6AD94B-3573-174F-A26D-CEF1ED511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1DCB53-DA4B-0941-BC96-E12301EAF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B65DDDA-BAC5-6B48-8B07-80581AA191A6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0" y="4571781"/>
            <a:ext cx="1432965" cy="57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6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EC5ADC80-B3F2-43A1-A90A-B4AE2192D4DF}"/>
              </a:ext>
            </a:extLst>
          </p:cNvPr>
          <p:cNvSpPr txBox="1"/>
          <p:nvPr/>
        </p:nvSpPr>
        <p:spPr>
          <a:xfrm>
            <a:off x="3275856" y="1769654"/>
            <a:ext cx="5580112" cy="224305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637200" algn="just">
              <a:lnSpc>
                <a:spcPct val="150000"/>
              </a:lnSpc>
            </a:pPr>
            <a:r>
              <a:rPr lang="zh-CN" altLang="en-US" sz="2400" b="0" dirty="0"/>
              <a:t>在遥远的比特星球上有一个勇敢的少年叫“巴克”，在他的学习和生活中发生了很多有趣的故事，我们将学习用</a:t>
            </a:r>
            <a:r>
              <a:rPr lang="en-US" altLang="zh-CN" sz="2400" b="0"/>
              <a:t>AIS</a:t>
            </a:r>
            <a:r>
              <a:rPr lang="en-US" altLang="zh-CN" sz="2400" b="0" dirty="0"/>
              <a:t>park</a:t>
            </a:r>
            <a:r>
              <a:rPr lang="zh-CN" altLang="en-US" sz="2400" b="0"/>
              <a:t>编程</a:t>
            </a:r>
            <a:r>
              <a:rPr lang="zh-CN" altLang="en-US" sz="2400" b="0" dirty="0"/>
              <a:t>软件来实现这些有趣的事。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29C2B5EF-3E07-4396-912D-90A5EE11BAA7}"/>
              </a:ext>
            </a:extLst>
          </p:cNvPr>
          <p:cNvSpPr txBox="1"/>
          <p:nvPr/>
        </p:nvSpPr>
        <p:spPr>
          <a:xfrm>
            <a:off x="0" y="412304"/>
            <a:ext cx="9144000" cy="7704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第一单元 走进</a:t>
            </a:r>
            <a:r>
              <a:rPr lang="en-US" altLang="zh-CN" sz="36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AI</a:t>
            </a:r>
            <a:r>
              <a:rPr lang="zh-CN" altLang="en-US" sz="36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积木编程</a:t>
            </a:r>
          </a:p>
        </p:txBody>
      </p:sp>
      <p:pic>
        <p:nvPicPr>
          <p:cNvPr id="13" name="Picture 2" descr="https://timgsa.baidu.com/timg?image&amp;quality=80&amp;size=b9999_10000&amp;sec=1536472594300&amp;di=e868861928402afbc8a402c2c8cbb00a&amp;imgtype=0&amp;src=http%3A%2F%2Fimgsrc.baidu.com%2Fimage%2Fc0%253Dshijue1%252C0%252C0%252C294%252C40%2Fsign%3D3226f3d733dbb6fd3156ed65614dc16d%2F5366d0160924ab18f4d7a61b3ffae6cd7a890bdc.jpg">
            <a:extLst>
              <a:ext uri="{FF2B5EF4-FFF2-40B4-BE49-F238E27FC236}">
                <a16:creationId xmlns:a16="http://schemas.microsoft.com/office/drawing/2014/main" id="{99D21564-BD22-4996-AE95-EBD9168C2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8" y="2036936"/>
            <a:ext cx="2133366" cy="170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38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4572000" y="1026744"/>
            <a:ext cx="4572001" cy="377024"/>
          </a:xfrm>
          <a:prstGeom prst="rect">
            <a:avLst/>
          </a:prstGeom>
          <a:noFill/>
        </p:spPr>
        <p:txBody>
          <a:bodyPr wrap="square" lIns="68580" tIns="34289" rIns="68580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第一单元 走进</a:t>
            </a:r>
            <a:r>
              <a:rPr lang="en-US" altLang="zh-CN" sz="20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AI</a:t>
            </a:r>
            <a:r>
              <a:rPr lang="zh-CN" altLang="en-US" sz="20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积木编程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2321618"/>
            <a:ext cx="4572000" cy="500263"/>
          </a:xfrm>
          <a:prstGeom prst="rect">
            <a:avLst/>
          </a:prstGeom>
          <a:noFill/>
        </p:spPr>
        <p:txBody>
          <a:bodyPr wrap="square" lIns="68580" tIns="34289" rIns="68580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280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主题一  认识外星人巴克</a:t>
            </a:r>
            <a:endParaRPr lang="id-ID" altLang="zh-CN" sz="2801" dirty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  <a:cs typeface="Clear Sans Light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0AD7CD9-ADDB-C540-AC00-70671FBE429F}"/>
              </a:ext>
            </a:extLst>
          </p:cNvPr>
          <p:cNvGrpSpPr/>
          <p:nvPr/>
        </p:nvGrpSpPr>
        <p:grpSpPr>
          <a:xfrm>
            <a:off x="687395" y="759877"/>
            <a:ext cx="3606310" cy="3623745"/>
            <a:chOff x="5235726" y="838248"/>
            <a:chExt cx="3606310" cy="3623745"/>
          </a:xfrm>
        </p:grpSpPr>
        <p:sp>
          <p:nvSpPr>
            <p:cNvPr id="8" name="思想气泡: 云 6">
              <a:extLst>
                <a:ext uri="{FF2B5EF4-FFF2-40B4-BE49-F238E27FC236}">
                  <a16:creationId xmlns:a16="http://schemas.microsoft.com/office/drawing/2014/main" id="{055E5FAC-32F9-4745-971A-197B65E5BB8B}"/>
                </a:ext>
              </a:extLst>
            </p:cNvPr>
            <p:cNvSpPr/>
            <p:nvPr/>
          </p:nvSpPr>
          <p:spPr>
            <a:xfrm>
              <a:off x="6561823" y="838248"/>
              <a:ext cx="2164696" cy="1012592"/>
            </a:xfrm>
            <a:prstGeom prst="cloudCallout">
              <a:avLst>
                <a:gd name="adj1" fmla="val -38215"/>
                <a:gd name="adj2" fmla="val 4808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06979D3-CC2D-D64A-9664-B625713FA89B}"/>
                </a:ext>
              </a:extLst>
            </p:cNvPr>
            <p:cNvSpPr txBox="1"/>
            <p:nvPr/>
          </p:nvSpPr>
          <p:spPr>
            <a:xfrm>
              <a:off x="6757029" y="1122628"/>
              <a:ext cx="208500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大家好，我叫巴克。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3DC9ECA-79F9-B043-A759-C5FCE165C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35726" y="1744193"/>
              <a:ext cx="1739900" cy="271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948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BC9B0287-1C42-0F4E-A65A-FBBBAF1AE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68" y="2860475"/>
            <a:ext cx="0" cy="0"/>
          </a:xfrm>
          <a:prstGeom prst="rect">
            <a:avLst/>
          </a:prstGeom>
        </p:spPr>
      </p:pic>
      <p:sp>
        <p:nvSpPr>
          <p:cNvPr id="6" name="TextBox 19">
            <a:extLst>
              <a:ext uri="{FF2B5EF4-FFF2-40B4-BE49-F238E27FC236}">
                <a16:creationId xmlns:a16="http://schemas.microsoft.com/office/drawing/2014/main" id="{A8500B60-4D3E-46AB-A366-52643C1E3895}"/>
              </a:ext>
            </a:extLst>
          </p:cNvPr>
          <p:cNvSpPr txBox="1"/>
          <p:nvPr/>
        </p:nvSpPr>
        <p:spPr bwMode="auto">
          <a:xfrm>
            <a:off x="1120907" y="1727224"/>
            <a:ext cx="6902185" cy="1689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37200" algn="just">
              <a:lnSpc>
                <a:spcPct val="150000"/>
              </a:lnSpc>
            </a:pPr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巴克在在学校新开学的时候又认识了很多新朋友，他很高兴的做了自我介绍，下面我们来看一下巴克的自我介绍吧。</a:t>
            </a:r>
          </a:p>
        </p:txBody>
      </p:sp>
      <p:sp>
        <p:nvSpPr>
          <p:cNvPr id="7" name="文本占位符 1">
            <a:extLst>
              <a:ext uri="{FF2B5EF4-FFF2-40B4-BE49-F238E27FC236}">
                <a16:creationId xmlns:a16="http://schemas.microsoft.com/office/drawing/2014/main" id="{E31E7E57-2E8A-4FD2-8A3C-89D03E98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一、巴克的故事</a:t>
            </a:r>
          </a:p>
        </p:txBody>
      </p:sp>
    </p:spTree>
    <p:extLst>
      <p:ext uri="{BB962C8B-B14F-4D97-AF65-F5344CB8AC3E}">
        <p14:creationId xmlns:p14="http://schemas.microsoft.com/office/powerpoint/2010/main" val="1736099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BC9B0287-1C42-0F4E-A65A-FBBBAF1AE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68" y="2860475"/>
            <a:ext cx="0" cy="0"/>
          </a:xfrm>
          <a:prstGeom prst="rect">
            <a:avLst/>
          </a:prstGeom>
        </p:spPr>
      </p:pic>
      <p:sp>
        <p:nvSpPr>
          <p:cNvPr id="6" name="文本占位符 1">
            <a:extLst>
              <a:ext uri="{FF2B5EF4-FFF2-40B4-BE49-F238E27FC236}">
                <a16:creationId xmlns:a16="http://schemas.microsoft.com/office/drawing/2014/main" id="{6BA9A383-FC67-44D2-8676-D54E129BC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6129432" cy="34625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en-US" altLang="zh-CN" sz="2800" dirty="0" err="1"/>
              <a:t>AISpark</a:t>
            </a:r>
            <a:r>
              <a:rPr kumimoji="1" lang="zh-CN" altLang="en-US" sz="2800" dirty="0"/>
              <a:t>的界面介绍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202299C-01C4-364E-861E-0F489B749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64" y="772344"/>
            <a:ext cx="7020272" cy="3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0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>
            <a:extLst>
              <a:ext uri="{FF2B5EF4-FFF2-40B4-BE49-F238E27FC236}">
                <a16:creationId xmlns:a16="http://schemas.microsoft.com/office/drawing/2014/main" id="{71B8B1EB-B3AE-EC45-887F-4543CCD95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5769392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角色列表区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74BA412-89AF-A74A-BAB7-0B2C0DCC1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19" y="1024372"/>
            <a:ext cx="4911762" cy="32295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>
            <a:extLst>
              <a:ext uri="{FF2B5EF4-FFF2-40B4-BE49-F238E27FC236}">
                <a16:creationId xmlns:a16="http://schemas.microsoft.com/office/drawing/2014/main" id="{E5C3A7E4-9A9F-784D-9DD1-4EC8C7EE0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造型区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5A84584-A39F-3F46-97FE-EFAD03349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839" y="772344"/>
            <a:ext cx="4882322" cy="40280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1">
            <a:extLst>
              <a:ext uri="{FF2B5EF4-FFF2-40B4-BE49-F238E27FC236}">
                <a16:creationId xmlns:a16="http://schemas.microsoft.com/office/drawing/2014/main" id="{101C9B60-78A1-3E4A-8D0F-E12F7D035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58126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声音编辑区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63B1CE3-60A7-1647-993D-AB25C9BB5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13" y="884637"/>
            <a:ext cx="5000774" cy="33742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>
            <a:extLst>
              <a:ext uri="{FF2B5EF4-FFF2-40B4-BE49-F238E27FC236}">
                <a16:creationId xmlns:a16="http://schemas.microsoft.com/office/drawing/2014/main" id="{71B8B1EB-B3AE-EC45-887F-4543CCD95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5769392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代码区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6B1ECF-4BD2-E14B-8D22-F4082A4D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386" y="700336"/>
            <a:ext cx="1929227" cy="43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微信图片_2018101517592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690" y="932180"/>
            <a:ext cx="4705985" cy="3934460"/>
          </a:xfrm>
          <a:prstGeom prst="rect">
            <a:avLst/>
          </a:prstGeom>
        </p:spPr>
      </p:pic>
      <p:sp>
        <p:nvSpPr>
          <p:cNvPr id="7" name="文本占位符 1">
            <a:extLst>
              <a:ext uri="{FF2B5EF4-FFF2-40B4-BE49-F238E27FC236}">
                <a16:creationId xmlns:a16="http://schemas.microsoft.com/office/drawing/2014/main" id="{71B8B1EB-B3AE-EC45-887F-4543CCD95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5769392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舞台区</a:t>
            </a:r>
          </a:p>
        </p:txBody>
      </p:sp>
    </p:spTree>
    <p:extLst>
      <p:ext uri="{BB962C8B-B14F-4D97-AF65-F5344CB8AC3E}">
        <p14:creationId xmlns:p14="http://schemas.microsoft.com/office/powerpoint/2010/main" val="411964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3"/>
          </p:nvPr>
        </p:nvSpPr>
        <p:spPr>
          <a:xfrm>
            <a:off x="1014412" y="1952926"/>
            <a:ext cx="7115175" cy="1237647"/>
          </a:xfr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2400" dirty="0"/>
              <a:t>游戏中有几个角色？</a:t>
            </a:r>
            <a:endParaRPr lang="en-US" altLang="zh-CN" sz="2400" dirty="0"/>
          </a:p>
          <a:p>
            <a:pPr>
              <a:buFont typeface="Wingdings" pitchFamily="2" charset="2"/>
              <a:buChar char="Ø"/>
            </a:pPr>
            <a:r>
              <a:rPr lang="zh-CN" altLang="en-US" sz="2400" dirty="0"/>
              <a:t>巴克在舞台上有什么动作？</a:t>
            </a:r>
          </a:p>
        </p:txBody>
      </p:sp>
      <p:sp>
        <p:nvSpPr>
          <p:cNvPr id="6" name="文本占位符 1">
            <a:extLst>
              <a:ext uri="{FF2B5EF4-FFF2-40B4-BE49-F238E27FC236}">
                <a16:creationId xmlns:a16="http://schemas.microsoft.com/office/drawing/2014/main" id="{56F92230-E8EB-964C-8E5C-6E6062F6F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88269"/>
            <a:ext cx="5193328" cy="509138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游戏分析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">
            <a:extLst>
              <a:ext uri="{FF2B5EF4-FFF2-40B4-BE49-F238E27FC236}">
                <a16:creationId xmlns:a16="http://schemas.microsoft.com/office/drawing/2014/main" id="{2B0E982A-E8D2-1F4E-AA6A-814AF590D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1149" y="1"/>
            <a:ext cx="6381151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流程图表示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5E46923-F4E8-034A-8FBA-CED0C8D1D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0"/>
          <a:stretch/>
        </p:blipFill>
        <p:spPr>
          <a:xfrm>
            <a:off x="1559524" y="987574"/>
            <a:ext cx="6024952" cy="31683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725529" y="80224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角色：巴克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E984B5E-EACC-4848-88CC-61A26B9BB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076" y="2484762"/>
            <a:ext cx="1369862" cy="2139785"/>
          </a:xfrm>
          <a:prstGeom prst="rect">
            <a:avLst/>
          </a:prstGeom>
        </p:spPr>
      </p:pic>
      <p:sp>
        <p:nvSpPr>
          <p:cNvPr id="13" name="文本占位符 1">
            <a:extLst>
              <a:ext uri="{FF2B5EF4-FFF2-40B4-BE49-F238E27FC236}">
                <a16:creationId xmlns:a16="http://schemas.microsoft.com/office/drawing/2014/main" id="{2B0E982A-E8D2-1F4E-AA6A-814AF590D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1149" y="1"/>
            <a:ext cx="6381151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流程图表示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3C9AC5-3E9C-2348-ACA9-1BBE5E406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057" y="1252712"/>
            <a:ext cx="1918328" cy="352972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159665" y="1466857"/>
            <a:ext cx="2057400" cy="1017906"/>
            <a:chOff x="2005305" y="1190030"/>
            <a:chExt cx="2057400" cy="1017906"/>
          </a:xfrm>
        </p:grpSpPr>
        <p:sp>
          <p:nvSpPr>
            <p:cNvPr id="9" name="思想气泡: 云 8"/>
            <p:cNvSpPr/>
            <p:nvPr/>
          </p:nvSpPr>
          <p:spPr>
            <a:xfrm>
              <a:off x="2005305" y="1190030"/>
              <a:ext cx="2057400" cy="1017906"/>
            </a:xfrm>
            <a:prstGeom prst="cloudCallout">
              <a:avLst>
                <a:gd name="adj1" fmla="val -43333"/>
                <a:gd name="adj2" fmla="val 47088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13593" y="1406595"/>
              <a:ext cx="14157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这是我的流程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图哦！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B84A02A4-7714-D041-A126-E9E5A9CF86D7}"/>
              </a:ext>
            </a:extLst>
          </p:cNvPr>
          <p:cNvSpPr/>
          <p:nvPr/>
        </p:nvSpPr>
        <p:spPr>
          <a:xfrm>
            <a:off x="2360500" y="2484762"/>
            <a:ext cx="503441" cy="216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494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占位符 1">
            <a:extLst>
              <a:ext uri="{FF2B5EF4-FFF2-40B4-BE49-F238E27FC236}">
                <a16:creationId xmlns:a16="http://schemas.microsoft.com/office/drawing/2014/main" id="{6B78150C-78F5-574E-AAF8-4BD341624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"/>
            <a:ext cx="5481360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ECF5FBBC-13CA-4540-8CA5-A1014C108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1348408"/>
            <a:ext cx="1918328" cy="352972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6A4F2D4-7869-584D-8F5C-9E00A475CC9C}"/>
              </a:ext>
            </a:extLst>
          </p:cNvPr>
          <p:cNvSpPr/>
          <p:nvPr/>
        </p:nvSpPr>
        <p:spPr>
          <a:xfrm>
            <a:off x="4499992" y="2934290"/>
            <a:ext cx="33470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事件：当开始按钮被点击时开始执行其下的程序。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DEECDB0-12B2-F847-8A63-BC3D3FD0B17B}"/>
              </a:ext>
            </a:extLst>
          </p:cNvPr>
          <p:cNvSpPr/>
          <p:nvPr/>
        </p:nvSpPr>
        <p:spPr>
          <a:xfrm>
            <a:off x="1943708" y="1767700"/>
            <a:ext cx="936104" cy="46805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51EC653-4782-194D-82BA-C8D7EAFF4A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627" y="1767700"/>
            <a:ext cx="1066800" cy="8077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71231D22-1282-1E43-9AA1-905BC1EDC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1348408"/>
            <a:ext cx="1918328" cy="3529724"/>
          </a:xfrm>
          <a:prstGeom prst="rect">
            <a:avLst/>
          </a:prstGeom>
        </p:spPr>
      </p:pic>
      <p:sp>
        <p:nvSpPr>
          <p:cNvPr id="20" name="圆角矩形 19">
            <a:extLst>
              <a:ext uri="{FF2B5EF4-FFF2-40B4-BE49-F238E27FC236}">
                <a16:creationId xmlns:a16="http://schemas.microsoft.com/office/drawing/2014/main" id="{0612D38B-8F44-2F4E-847A-104E4C73665F}"/>
              </a:ext>
            </a:extLst>
          </p:cNvPr>
          <p:cNvSpPr/>
          <p:nvPr/>
        </p:nvSpPr>
        <p:spPr>
          <a:xfrm>
            <a:off x="1926000" y="2448000"/>
            <a:ext cx="936104" cy="468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25CA199-0E26-CB41-A314-A928AF5F9905}"/>
              </a:ext>
            </a:extLst>
          </p:cNvPr>
          <p:cNvSpPr/>
          <p:nvPr/>
        </p:nvSpPr>
        <p:spPr>
          <a:xfrm>
            <a:off x="4572000" y="2979449"/>
            <a:ext cx="4548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运动：让角色移动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步的距离。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EF6ACDC-F5DC-1B42-8A16-3940EDA50D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0280"/>
            <a:ext cx="1074420" cy="807720"/>
          </a:xfrm>
          <a:prstGeom prst="rect">
            <a:avLst/>
          </a:prstGeom>
        </p:spPr>
      </p:pic>
      <p:sp>
        <p:nvSpPr>
          <p:cNvPr id="9" name="文本占位符 1">
            <a:extLst>
              <a:ext uri="{FF2B5EF4-FFF2-40B4-BE49-F238E27FC236}">
                <a16:creationId xmlns:a16="http://schemas.microsoft.com/office/drawing/2014/main" id="{83B05769-898E-4D5F-BB5B-773832A05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"/>
            <a:ext cx="5481360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</p:spTree>
    <p:extLst>
      <p:ext uri="{BB962C8B-B14F-4D97-AF65-F5344CB8AC3E}">
        <p14:creationId xmlns:p14="http://schemas.microsoft.com/office/powerpoint/2010/main" val="3955574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占位符 1">
            <a:extLst>
              <a:ext uri="{FF2B5EF4-FFF2-40B4-BE49-F238E27FC236}">
                <a16:creationId xmlns:a16="http://schemas.microsoft.com/office/drawing/2014/main" id="{6B78150C-78F5-574E-AAF8-4BD341624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32625"/>
            <a:ext cx="4509252" cy="464782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24D30D5-807A-D24D-927E-6418CA64A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024372"/>
            <a:ext cx="1918328" cy="3529724"/>
          </a:xfrm>
          <a:prstGeom prst="rect">
            <a:avLst/>
          </a:prstGeom>
        </p:spPr>
      </p:pic>
      <p:sp>
        <p:nvSpPr>
          <p:cNvPr id="20" name="圆角矩形 19">
            <a:extLst>
              <a:ext uri="{FF2B5EF4-FFF2-40B4-BE49-F238E27FC236}">
                <a16:creationId xmlns:a16="http://schemas.microsoft.com/office/drawing/2014/main" id="{5288F331-3399-C342-8CC6-29C4894B4966}"/>
              </a:ext>
            </a:extLst>
          </p:cNvPr>
          <p:cNvSpPr/>
          <p:nvPr/>
        </p:nvSpPr>
        <p:spPr>
          <a:xfrm>
            <a:off x="2034012" y="2824624"/>
            <a:ext cx="936104" cy="468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470E100-E923-AF41-99C9-D47C6A4BB2FD}"/>
              </a:ext>
            </a:extLst>
          </p:cNvPr>
          <p:cNvSpPr/>
          <p:nvPr/>
        </p:nvSpPr>
        <p:spPr>
          <a:xfrm>
            <a:off x="4463988" y="3004592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智能语音：使用布尔的声音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朗读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hello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5FF797-BF3C-7848-8D7E-C8B59ED53C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1686008"/>
            <a:ext cx="239649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52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占位符 1">
            <a:extLst>
              <a:ext uri="{FF2B5EF4-FFF2-40B4-BE49-F238E27FC236}">
                <a16:creationId xmlns:a16="http://schemas.microsoft.com/office/drawing/2014/main" id="{6B78150C-78F5-574E-AAF8-4BD341624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70005"/>
            <a:ext cx="4905296" cy="527402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24D30D5-807A-D24D-927E-6418CA64A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1348408"/>
            <a:ext cx="1918328" cy="3529724"/>
          </a:xfrm>
          <a:prstGeom prst="rect">
            <a:avLst/>
          </a:prstGeom>
        </p:spPr>
      </p:pic>
      <p:sp>
        <p:nvSpPr>
          <p:cNvPr id="20" name="圆角矩形 19">
            <a:extLst>
              <a:ext uri="{FF2B5EF4-FFF2-40B4-BE49-F238E27FC236}">
                <a16:creationId xmlns:a16="http://schemas.microsoft.com/office/drawing/2014/main" id="{5288F331-3399-C342-8CC6-29C4894B4966}"/>
              </a:ext>
            </a:extLst>
          </p:cNvPr>
          <p:cNvSpPr/>
          <p:nvPr/>
        </p:nvSpPr>
        <p:spPr>
          <a:xfrm>
            <a:off x="1926000" y="3148660"/>
            <a:ext cx="936104" cy="468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470E100-E923-AF41-99C9-D47C6A4BB2FD}"/>
              </a:ext>
            </a:extLst>
          </p:cNvPr>
          <p:cNvSpPr/>
          <p:nvPr/>
        </p:nvSpPr>
        <p:spPr>
          <a:xfrm>
            <a:off x="3707904" y="3158277"/>
            <a:ext cx="519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智能翻译：翻译指定文字到指定语言。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26D35AA-295F-9F4F-914B-AC1EE4EDE1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556" y="1824990"/>
            <a:ext cx="2263140" cy="7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43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90840" y="23409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创建背景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24273"/>
            <a:ext cx="4329232" cy="473134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E085907-8B2F-CE4F-AACA-D596AC0E8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1403193"/>
            <a:ext cx="4248472" cy="233711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64117" y="71969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创建背景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"/>
            <a:ext cx="4689272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26A2EFE-BB43-D244-8A14-A49B01BC5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70" y="1303644"/>
            <a:ext cx="6912260" cy="364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37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7165CB2-2506-5A43-969E-B6AA22A36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7" y="1333355"/>
            <a:ext cx="2317133" cy="4263525"/>
          </a:xfrm>
          <a:prstGeom prst="rect">
            <a:avLst/>
          </a:prstGeom>
        </p:spPr>
      </p:pic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4B5AA899-09D8-184C-A52A-31C673B3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"/>
            <a:ext cx="4293228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14949C-BF45-7F4F-B83A-5E1326D0BC2F}"/>
              </a:ext>
            </a:extLst>
          </p:cNvPr>
          <p:cNvSpPr/>
          <p:nvPr/>
        </p:nvSpPr>
        <p:spPr>
          <a:xfrm>
            <a:off x="3003310" y="719693"/>
            <a:ext cx="3137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巴克 第一步 程序开始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B5FEA4F-0230-3348-9B2B-43B6343A0C0D}"/>
              </a:ext>
            </a:extLst>
          </p:cNvPr>
          <p:cNvSpPr/>
          <p:nvPr/>
        </p:nvSpPr>
        <p:spPr>
          <a:xfrm>
            <a:off x="4499992" y="1802700"/>
            <a:ext cx="4560841" cy="168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7200" algn="just">
              <a:lnSpc>
                <a:spcPct val="150000"/>
              </a:lnSpc>
            </a:pP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当点击舞台区域下方的</a:t>
            </a:r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开始按钮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，开始执行连接在该</a:t>
            </a:r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积木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块下方的其他程序。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8CD6CF5B-00AA-5A4D-AFB6-FD90CFD6F58F}"/>
              </a:ext>
            </a:extLst>
          </p:cNvPr>
          <p:cNvSpPr/>
          <p:nvPr/>
        </p:nvSpPr>
        <p:spPr>
          <a:xfrm>
            <a:off x="991201" y="1780456"/>
            <a:ext cx="1161526" cy="71353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0EEA44-18A7-984B-A952-E4B9ED2A96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101" y="1686273"/>
            <a:ext cx="1066800" cy="8077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7165CB2-2506-5A43-969E-B6AA22A36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7" y="1333355"/>
            <a:ext cx="2317133" cy="4263525"/>
          </a:xfrm>
          <a:prstGeom prst="rect">
            <a:avLst/>
          </a:prstGeom>
        </p:spPr>
      </p:pic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4B5AA899-09D8-184C-A52A-31C673B3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"/>
            <a:ext cx="5265336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14949C-BF45-7F4F-B83A-5E1326D0BC2F}"/>
              </a:ext>
            </a:extLst>
          </p:cNvPr>
          <p:cNvSpPr/>
          <p:nvPr/>
        </p:nvSpPr>
        <p:spPr>
          <a:xfrm>
            <a:off x="3003310" y="719693"/>
            <a:ext cx="3137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巴克 第二步 巴克移动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B5FEA4F-0230-3348-9B2B-43B6343A0C0D}"/>
              </a:ext>
            </a:extLst>
          </p:cNvPr>
          <p:cNvSpPr/>
          <p:nvPr/>
        </p:nvSpPr>
        <p:spPr>
          <a:xfrm>
            <a:off x="4499992" y="1996480"/>
            <a:ext cx="4560841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7200" algn="just">
              <a:lnSpc>
                <a:spcPct val="150000"/>
              </a:lnSpc>
            </a:pP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让角色向右侧移动</a:t>
            </a:r>
            <a:r>
              <a:rPr lang="en-US" altLang="zh-CN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步的距离，步类似“米”、“厘米”这样的单位长度。角色默认的方向是向右的。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1359F9C9-F70F-DB43-BEB1-04BFD0502DCE}"/>
              </a:ext>
            </a:extLst>
          </p:cNvPr>
          <p:cNvSpPr/>
          <p:nvPr/>
        </p:nvSpPr>
        <p:spPr>
          <a:xfrm>
            <a:off x="991201" y="2583457"/>
            <a:ext cx="1161526" cy="71353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D12931-ED26-AF49-BA27-85CF8D6ED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10" y="2353485"/>
            <a:ext cx="1074420" cy="11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59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7165CB2-2506-5A43-969E-B6AA22A36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7" y="1333355"/>
            <a:ext cx="2317133" cy="4263525"/>
          </a:xfrm>
          <a:prstGeom prst="rect">
            <a:avLst/>
          </a:prstGeom>
        </p:spPr>
      </p:pic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4B5AA899-09D8-184C-A52A-31C673B3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98351"/>
            <a:ext cx="4401240" cy="499055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14949C-BF45-7F4F-B83A-5E1326D0BC2F}"/>
              </a:ext>
            </a:extLst>
          </p:cNvPr>
          <p:cNvSpPr/>
          <p:nvPr/>
        </p:nvSpPr>
        <p:spPr>
          <a:xfrm>
            <a:off x="2541646" y="719693"/>
            <a:ext cx="40607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巴克 第三步 巴克的自我介绍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B5FEA4F-0230-3348-9B2B-43B6343A0C0D}"/>
              </a:ext>
            </a:extLst>
          </p:cNvPr>
          <p:cNvSpPr/>
          <p:nvPr/>
        </p:nvSpPr>
        <p:spPr>
          <a:xfrm>
            <a:off x="2234974" y="3768300"/>
            <a:ext cx="4560841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7200" algn="just">
              <a:lnSpc>
                <a:spcPct val="150000"/>
              </a:lnSpc>
            </a:pP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让角色朗读出这句话。</a:t>
            </a: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64290D32-46A2-D141-BF82-CF9B53605B96}"/>
              </a:ext>
            </a:extLst>
          </p:cNvPr>
          <p:cNvSpPr/>
          <p:nvPr/>
        </p:nvSpPr>
        <p:spPr>
          <a:xfrm>
            <a:off x="991201" y="3436640"/>
            <a:ext cx="1161526" cy="71353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AB75C58-9C06-E64E-A4FD-0E7E528549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370" y="1914179"/>
            <a:ext cx="393954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92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7165CB2-2506-5A43-969E-B6AA22A36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7" y="1333355"/>
            <a:ext cx="2317133" cy="4263525"/>
          </a:xfrm>
          <a:prstGeom prst="rect">
            <a:avLst/>
          </a:prstGeom>
        </p:spPr>
      </p:pic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4B5AA899-09D8-184C-A52A-31C673B3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39" y="1"/>
            <a:ext cx="4588627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14949C-BF45-7F4F-B83A-5E1326D0BC2F}"/>
              </a:ext>
            </a:extLst>
          </p:cNvPr>
          <p:cNvSpPr/>
          <p:nvPr/>
        </p:nvSpPr>
        <p:spPr>
          <a:xfrm>
            <a:off x="3311086" y="719693"/>
            <a:ext cx="2521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巴克 第四步 翻译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B5FEA4F-0230-3348-9B2B-43B6343A0C0D}"/>
              </a:ext>
            </a:extLst>
          </p:cNvPr>
          <p:cNvSpPr/>
          <p:nvPr/>
        </p:nvSpPr>
        <p:spPr>
          <a:xfrm>
            <a:off x="2519772" y="3976700"/>
            <a:ext cx="5328592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7200" algn="just">
              <a:lnSpc>
                <a:spcPct val="150000"/>
              </a:lnSpc>
            </a:pP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让角色朗读这句话的英文翻译。</a:t>
            </a: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2C8405AB-B394-4346-BC12-10203E336817}"/>
              </a:ext>
            </a:extLst>
          </p:cNvPr>
          <p:cNvSpPr/>
          <p:nvPr/>
        </p:nvSpPr>
        <p:spPr>
          <a:xfrm>
            <a:off x="998206" y="3479187"/>
            <a:ext cx="1161526" cy="71353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BFD0FD-EE9E-7942-BCBA-683848B29F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530" y="1855608"/>
            <a:ext cx="5638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5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">
            <a:extLst>
              <a:ext uri="{FF2B5EF4-FFF2-40B4-BE49-F238E27FC236}">
                <a16:creationId xmlns:a16="http://schemas.microsoft.com/office/drawing/2014/main" id="{AB3AFF55-AACB-B949-B625-3238AFFA1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24273"/>
            <a:ext cx="5409352" cy="473134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800" dirty="0"/>
              <a:t>三、创作实践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在线保存作品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022971-9744-9043-B31B-254D571E0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27" y="916622"/>
            <a:ext cx="3954145" cy="33102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">
            <a:extLst>
              <a:ext uri="{FF2B5EF4-FFF2-40B4-BE49-F238E27FC236}">
                <a16:creationId xmlns:a16="http://schemas.microsoft.com/office/drawing/2014/main" id="{A2A22E98-90F8-8343-BAE5-78CB51A1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52265"/>
            <a:ext cx="6381460" cy="545142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打开在线作品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62DD29-A7D3-AD46-AC56-A249DD10D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55" y="920750"/>
            <a:ext cx="3945890" cy="330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1">
            <a:extLst>
              <a:ext uri="{FF2B5EF4-FFF2-40B4-BE49-F238E27FC236}">
                <a16:creationId xmlns:a16="http://schemas.microsoft.com/office/drawing/2014/main" id="{6E47691C-8DF4-FF40-99BD-79B8FC498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1"/>
            <a:ext cx="7857624" cy="597406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在电脑中保存与打开作品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1860915-B967-0F4E-8711-36575BE27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29005"/>
            <a:ext cx="3954145" cy="3302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F49CBFF-7924-8343-82D3-B590C138F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20750"/>
            <a:ext cx="3937635" cy="331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16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">
            <a:extLst>
              <a:ext uri="{FF2B5EF4-FFF2-40B4-BE49-F238E27FC236}">
                <a16:creationId xmlns:a16="http://schemas.microsoft.com/office/drawing/2014/main" id="{85D83949-7C86-2349-9841-F5F51A7BE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0"/>
            <a:ext cx="4869292" cy="597407"/>
          </a:xfrm>
        </p:spPr>
        <p:txBody>
          <a:bodyPr>
            <a:normAutofit/>
          </a:bodyPr>
          <a:lstStyle/>
          <a:p>
            <a:r>
              <a:rPr kumimoji="1" lang="zh-CN" altLang="en-US" sz="2800" dirty="0"/>
              <a:t>三、创作实践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上传作业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78A3CCF-90F8-8449-B86A-56F672F75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82" y="924877"/>
            <a:ext cx="3937635" cy="329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90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3"/>
          </p:nvPr>
        </p:nvSpPr>
        <p:spPr>
          <a:xfrm>
            <a:off x="539552" y="2068488"/>
            <a:ext cx="4977304" cy="1626958"/>
          </a:xfrm>
        </p:spPr>
        <p:txBody>
          <a:bodyPr>
            <a:noAutofit/>
          </a:bodyPr>
          <a:lstStyle/>
          <a:p>
            <a:pPr marL="0" lvl="0" indent="637200">
              <a:buNone/>
            </a:pPr>
            <a:r>
              <a:rPr lang="zh-CN" altLang="en-US" sz="2400" dirty="0"/>
              <a:t>请修改巴克移动的距离或巴克自我介绍的内容。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977466-5B30-4144-B787-78BF8E8A6C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432213"/>
            <a:ext cx="3699369" cy="3699369"/>
          </a:xfrm>
          <a:prstGeom prst="rect">
            <a:avLst/>
          </a:prstGeom>
        </p:spPr>
      </p:pic>
      <p:sp>
        <p:nvSpPr>
          <p:cNvPr id="5" name="文本占位符 1">
            <a:extLst>
              <a:ext uri="{FF2B5EF4-FFF2-40B4-BE49-F238E27FC236}">
                <a16:creationId xmlns:a16="http://schemas.microsoft.com/office/drawing/2014/main" id="{66F47014-1CC0-924E-A5CC-7514EDD2E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四、头脑风暴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19"/>
          <p:cNvSpPr txBox="1"/>
          <p:nvPr/>
        </p:nvSpPr>
        <p:spPr bwMode="auto">
          <a:xfrm>
            <a:off x="890840" y="2258928"/>
            <a:ext cx="368116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快来展示你的作品吧！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1E8C87-36CA-F14C-B80A-1BF2752D99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18572"/>
            <a:ext cx="3508648" cy="3508648"/>
          </a:xfrm>
          <a:prstGeom prst="rect">
            <a:avLst/>
          </a:prstGeom>
        </p:spPr>
      </p:pic>
      <p:sp>
        <p:nvSpPr>
          <p:cNvPr id="7" name="文本占位符 1">
            <a:extLst>
              <a:ext uri="{FF2B5EF4-FFF2-40B4-BE49-F238E27FC236}">
                <a16:creationId xmlns:a16="http://schemas.microsoft.com/office/drawing/2014/main" id="{1F92B212-D233-E84D-9B2E-84F25676B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五、作品展示</a:t>
            </a:r>
          </a:p>
        </p:txBody>
      </p:sp>
    </p:spTree>
    <p:extLst>
      <p:ext uri="{BB962C8B-B14F-4D97-AF65-F5344CB8AC3E}">
        <p14:creationId xmlns:p14="http://schemas.microsoft.com/office/powerpoint/2010/main" val="2491153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77888654-6716-5B45-9755-19B656B40A88}"/>
              </a:ext>
            </a:extLst>
          </p:cNvPr>
          <p:cNvGrpSpPr/>
          <p:nvPr/>
        </p:nvGrpSpPr>
        <p:grpSpPr>
          <a:xfrm rot="10800000">
            <a:off x="482596" y="1092199"/>
            <a:ext cx="8331201" cy="4660899"/>
            <a:chOff x="1043608" y="977900"/>
            <a:chExt cx="2520279" cy="314431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224F011-8984-FB48-8016-26DF667E05EB}"/>
                </a:ext>
              </a:extLst>
            </p:cNvPr>
            <p:cNvSpPr/>
            <p:nvPr/>
          </p:nvSpPr>
          <p:spPr>
            <a:xfrm>
              <a:off x="1475656" y="2067694"/>
              <a:ext cx="1656184" cy="194421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pic>
          <p:nvPicPr>
            <p:cNvPr id="30" name="Picture 2" descr="E:\丫头\png\阴影图\Type 3.png">
              <a:extLst>
                <a:ext uri="{FF2B5EF4-FFF2-40B4-BE49-F238E27FC236}">
                  <a16:creationId xmlns:a16="http://schemas.microsoft.com/office/drawing/2014/main" id="{82FB3D03-C266-034D-AFB9-C4C4CF6B76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9" t="71767" r="12336" b="12303"/>
            <a:stretch>
              <a:fillRect/>
            </a:stretch>
          </p:blipFill>
          <p:spPr bwMode="auto">
            <a:xfrm flipV="1">
              <a:off x="1043608" y="3737128"/>
              <a:ext cx="2520279" cy="385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0CC13272-1E79-5749-A936-A9D4DEA259B2}"/>
                </a:ext>
              </a:extLst>
            </p:cNvPr>
            <p:cNvGrpSpPr/>
            <p:nvPr/>
          </p:nvGrpSpPr>
          <p:grpSpPr>
            <a:xfrm>
              <a:off x="2093026" y="1923678"/>
              <a:ext cx="396044" cy="252028"/>
              <a:chOff x="3923928" y="1275606"/>
              <a:chExt cx="792088" cy="504056"/>
            </a:xfrm>
          </p:grpSpPr>
          <p:sp>
            <p:nvSpPr>
              <p:cNvPr id="33" name="矩形 3">
                <a:extLst>
                  <a:ext uri="{FF2B5EF4-FFF2-40B4-BE49-F238E27FC236}">
                    <a16:creationId xmlns:a16="http://schemas.microsoft.com/office/drawing/2014/main" id="{5EBD8080-B43C-7449-ADFC-17DFC17A3EFA}"/>
                  </a:ext>
                </a:extLst>
              </p:cNvPr>
              <p:cNvSpPr/>
              <p:nvPr/>
            </p:nvSpPr>
            <p:spPr>
              <a:xfrm>
                <a:off x="3923928" y="1275606"/>
                <a:ext cx="792088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792088" h="504056">
                    <a:moveTo>
                      <a:pt x="252028" y="0"/>
                    </a:moveTo>
                    <a:lnTo>
                      <a:pt x="540060" y="0"/>
                    </a:lnTo>
                    <a:lnTo>
                      <a:pt x="540060" y="72008"/>
                    </a:lnTo>
                    <a:lnTo>
                      <a:pt x="648072" y="72008"/>
                    </a:lnTo>
                    <a:lnTo>
                      <a:pt x="648072" y="144016"/>
                    </a:lnTo>
                    <a:lnTo>
                      <a:pt x="792088" y="144016"/>
                    </a:lnTo>
                    <a:lnTo>
                      <a:pt x="792088" y="504056"/>
                    </a:lnTo>
                    <a:lnTo>
                      <a:pt x="0" y="504056"/>
                    </a:lnTo>
                    <a:lnTo>
                      <a:pt x="0" y="144016"/>
                    </a:lnTo>
                    <a:lnTo>
                      <a:pt x="144016" y="144016"/>
                    </a:lnTo>
                    <a:lnTo>
                      <a:pt x="144016" y="72008"/>
                    </a:lnTo>
                    <a:lnTo>
                      <a:pt x="252028" y="72008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7A3C311-21F6-FF43-844A-13DE761698C6}"/>
                  </a:ext>
                </a:extLst>
              </p:cNvPr>
              <p:cNvSpPr/>
              <p:nvPr/>
            </p:nvSpPr>
            <p:spPr>
              <a:xfrm>
                <a:off x="39808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D57A3011-8DB8-EB4B-9CBC-1EB2A87C2AC4}"/>
                  </a:ext>
                </a:extLst>
              </p:cNvPr>
              <p:cNvSpPr/>
              <p:nvPr/>
            </p:nvSpPr>
            <p:spPr>
              <a:xfrm>
                <a:off x="40346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9938B4C1-A2D6-4A41-B18C-A26963B479C8}"/>
                  </a:ext>
                </a:extLst>
              </p:cNvPr>
              <p:cNvSpPr/>
              <p:nvPr/>
            </p:nvSpPr>
            <p:spPr>
              <a:xfrm>
                <a:off x="41422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A6C69264-82EC-1642-8564-174F298FB035}"/>
                  </a:ext>
                </a:extLst>
              </p:cNvPr>
              <p:cNvSpPr/>
              <p:nvPr/>
            </p:nvSpPr>
            <p:spPr>
              <a:xfrm>
                <a:off x="41960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DD8696BE-9F66-F749-9930-6C6509739940}"/>
                  </a:ext>
                </a:extLst>
              </p:cNvPr>
              <p:cNvSpPr/>
              <p:nvPr/>
            </p:nvSpPr>
            <p:spPr>
              <a:xfrm>
                <a:off x="43574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40094E6C-3C50-0E4A-BD15-55B759920EF9}"/>
                  </a:ext>
                </a:extLst>
              </p:cNvPr>
              <p:cNvSpPr/>
              <p:nvPr/>
            </p:nvSpPr>
            <p:spPr>
              <a:xfrm>
                <a:off x="45188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7E83C983-2EFA-4D45-823F-5D1C42BC1A47}"/>
                  </a:ext>
                </a:extLst>
              </p:cNvPr>
              <p:cNvSpPr/>
              <p:nvPr/>
            </p:nvSpPr>
            <p:spPr>
              <a:xfrm>
                <a:off x="43036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DFCB7299-642B-474F-8E0E-0C476CCA2276}"/>
                  </a:ext>
                </a:extLst>
              </p:cNvPr>
              <p:cNvSpPr/>
              <p:nvPr/>
            </p:nvSpPr>
            <p:spPr>
              <a:xfrm>
                <a:off x="44650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CA8CC602-6112-DB43-BAA2-5C588FC5629C}"/>
                  </a:ext>
                </a:extLst>
              </p:cNvPr>
              <p:cNvSpPr/>
              <p:nvPr/>
            </p:nvSpPr>
            <p:spPr>
              <a:xfrm>
                <a:off x="46264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8EF61F4A-33A5-D54B-98DE-EC912BB14C7C}"/>
                  </a:ext>
                </a:extLst>
              </p:cNvPr>
              <p:cNvSpPr/>
              <p:nvPr/>
            </p:nvSpPr>
            <p:spPr>
              <a:xfrm>
                <a:off x="40884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3D6ACA0D-9BE8-FF4A-B951-29DD14F93F6C}"/>
                  </a:ext>
                </a:extLst>
              </p:cNvPr>
              <p:cNvSpPr/>
              <p:nvPr/>
            </p:nvSpPr>
            <p:spPr>
              <a:xfrm>
                <a:off x="42498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1DF7C9D3-8642-2948-AF2B-759A4D7DC172}"/>
                  </a:ext>
                </a:extLst>
              </p:cNvPr>
              <p:cNvSpPr/>
              <p:nvPr/>
            </p:nvSpPr>
            <p:spPr>
              <a:xfrm>
                <a:off x="44112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9D7B5236-CBCA-F548-BEA3-7716A1662FF6}"/>
                  </a:ext>
                </a:extLst>
              </p:cNvPr>
              <p:cNvSpPr/>
              <p:nvPr/>
            </p:nvSpPr>
            <p:spPr>
              <a:xfrm>
                <a:off x="45726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任意多边形 24">
              <a:extLst>
                <a:ext uri="{FF2B5EF4-FFF2-40B4-BE49-F238E27FC236}">
                  <a16:creationId xmlns:a16="http://schemas.microsoft.com/office/drawing/2014/main" id="{324F4581-9ED0-0841-AAD7-1CFB0B4539E5}"/>
                </a:ext>
              </a:extLst>
            </p:cNvPr>
            <p:cNvSpPr/>
            <p:nvPr/>
          </p:nvSpPr>
          <p:spPr>
            <a:xfrm>
              <a:off x="1308100" y="977900"/>
              <a:ext cx="1045745" cy="958850"/>
            </a:xfrm>
            <a:custGeom>
              <a:avLst/>
              <a:gdLst>
                <a:gd name="connsiteX0" fmla="*/ 984250 w 1045745"/>
                <a:gd name="connsiteY0" fmla="*/ 958850 h 958850"/>
                <a:gd name="connsiteX1" fmla="*/ 1003300 w 1045745"/>
                <a:gd name="connsiteY1" fmla="*/ 654050 h 958850"/>
                <a:gd name="connsiteX2" fmla="*/ 501650 w 1045745"/>
                <a:gd name="connsiteY2" fmla="*/ 495300 h 958850"/>
                <a:gd name="connsiteX3" fmla="*/ 190500 w 1045745"/>
                <a:gd name="connsiteY3" fmla="*/ 101600 h 958850"/>
                <a:gd name="connsiteX4" fmla="*/ 0 w 1045745"/>
                <a:gd name="connsiteY4" fmla="*/ 0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745" h="958850">
                  <a:moveTo>
                    <a:pt x="984250" y="958850"/>
                  </a:moveTo>
                  <a:cubicBezTo>
                    <a:pt x="1033991" y="845079"/>
                    <a:pt x="1083733" y="731308"/>
                    <a:pt x="1003300" y="654050"/>
                  </a:cubicBezTo>
                  <a:cubicBezTo>
                    <a:pt x="922867" y="576792"/>
                    <a:pt x="637117" y="587375"/>
                    <a:pt x="501650" y="495300"/>
                  </a:cubicBezTo>
                  <a:cubicBezTo>
                    <a:pt x="366183" y="403225"/>
                    <a:pt x="274108" y="184150"/>
                    <a:pt x="190500" y="101600"/>
                  </a:cubicBezTo>
                  <a:cubicBezTo>
                    <a:pt x="106892" y="19050"/>
                    <a:pt x="53446" y="9525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TextBox 67"/>
          <p:cNvSpPr txBox="1"/>
          <p:nvPr/>
        </p:nvSpPr>
        <p:spPr>
          <a:xfrm>
            <a:off x="4040074" y="1523663"/>
            <a:ext cx="1354321" cy="369334"/>
          </a:xfrm>
          <a:prstGeom prst="rect">
            <a:avLst/>
          </a:prstGeom>
          <a:noFill/>
        </p:spPr>
        <p:txBody>
          <a:bodyPr wrap="square" lIns="91442" tIns="45721" rIns="91442" bIns="45721" rtlCol="0">
            <a:spAutoFit/>
          </a:bodyPr>
          <a:lstStyle/>
          <a:p>
            <a:pPr defTabSz="914400">
              <a:defRPr/>
            </a:pPr>
            <a:r>
              <a:rPr lang="zh-CN" altLang="en-US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本节课总结</a:t>
            </a:r>
          </a:p>
        </p:txBody>
      </p:sp>
      <p:cxnSp>
        <p:nvCxnSpPr>
          <p:cNvPr id="52" name="直接连接符 51"/>
          <p:cNvCxnSpPr>
            <a:cxnSpLocks/>
          </p:cNvCxnSpPr>
          <p:nvPr/>
        </p:nvCxnSpPr>
        <p:spPr>
          <a:xfrm>
            <a:off x="2126345" y="1915971"/>
            <a:ext cx="4927600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53" name="TextBox 67"/>
          <p:cNvSpPr txBox="1"/>
          <p:nvPr/>
        </p:nvSpPr>
        <p:spPr>
          <a:xfrm>
            <a:off x="2204096" y="2071398"/>
            <a:ext cx="4788929" cy="1002905"/>
          </a:xfrm>
          <a:prstGeom prst="rect">
            <a:avLst/>
          </a:prstGeom>
          <a:noFill/>
        </p:spPr>
        <p:txBody>
          <a:bodyPr wrap="square" lIns="91442" tIns="45721" rIns="91442" bIns="45721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sz="1600" b="1" kern="0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AISpark</a:t>
            </a: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编程平台各部分区域的功能都是什么？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如何打开、保存文件？</a:t>
            </a:r>
          </a:p>
        </p:txBody>
      </p:sp>
      <p:sp>
        <p:nvSpPr>
          <p:cNvPr id="29" name="文本占位符 1">
            <a:extLst>
              <a:ext uri="{FF2B5EF4-FFF2-40B4-BE49-F238E27FC236}">
                <a16:creationId xmlns:a16="http://schemas.microsoft.com/office/drawing/2014/main" id="{C78B6382-697F-6E40-BE64-1EEB99117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/>
              <a:t>六、课堂总结</a:t>
            </a:r>
            <a:endParaRPr kumimoji="1"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505</Words>
  <Application>Microsoft Office PowerPoint</Application>
  <PresentationFormat>自定义</PresentationFormat>
  <Paragraphs>71</Paragraphs>
  <Slides>29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Glegoo</vt:lpstr>
      <vt:lpstr>Lato Light</vt:lpstr>
      <vt:lpstr>Mission Gothic Regular</vt:lpstr>
      <vt:lpstr>等线</vt:lpstr>
      <vt:lpstr>等线 Light</vt:lpstr>
      <vt:lpstr>黑体</vt:lpstr>
      <vt:lpstr>Microsoft YaHei</vt:lpstr>
      <vt:lpstr>Microsoft YaHei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04a</dc:title>
  <dc:creator>Administrator</dc:creator>
  <cp:lastModifiedBy>孙 超海</cp:lastModifiedBy>
  <cp:revision>548</cp:revision>
  <dcterms:created xsi:type="dcterms:W3CDTF">2017-06-22T13:36:00Z</dcterms:created>
  <dcterms:modified xsi:type="dcterms:W3CDTF">2020-04-17T03:38:25Z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2052-10.1.0.7578</vt:lpwstr>
  </property>
</Properties>
</file>