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3" r:id="rId1"/>
  </p:sldMasterIdLst>
  <p:notesMasterIdLst>
    <p:notesMasterId r:id="rId26"/>
  </p:notesMasterIdLst>
  <p:handoutMasterIdLst>
    <p:handoutMasterId r:id="rId27"/>
  </p:handoutMasterIdLst>
  <p:sldIdLst>
    <p:sldId id="424" r:id="rId2"/>
    <p:sldId id="552" r:id="rId3"/>
    <p:sldId id="451" r:id="rId4"/>
    <p:sldId id="459" r:id="rId5"/>
    <p:sldId id="591" r:id="rId6"/>
    <p:sldId id="540" r:id="rId7"/>
    <p:sldId id="583" r:id="rId8"/>
    <p:sldId id="609" r:id="rId9"/>
    <p:sldId id="595" r:id="rId10"/>
    <p:sldId id="598" r:id="rId11"/>
    <p:sldId id="610" r:id="rId12"/>
    <p:sldId id="611" r:id="rId13"/>
    <p:sldId id="612" r:id="rId14"/>
    <p:sldId id="613" r:id="rId15"/>
    <p:sldId id="614" r:id="rId16"/>
    <p:sldId id="615" r:id="rId17"/>
    <p:sldId id="616" r:id="rId18"/>
    <p:sldId id="617" r:id="rId19"/>
    <p:sldId id="618" r:id="rId20"/>
    <p:sldId id="619" r:id="rId21"/>
    <p:sldId id="620" r:id="rId22"/>
    <p:sldId id="460" r:id="rId23"/>
    <p:sldId id="461" r:id="rId24"/>
    <p:sldId id="621" r:id="rId25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49FFBF"/>
    <a:srgbClr val="00B848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14" autoAdjust="0"/>
    <p:restoredTop sz="91755" autoAdjust="0"/>
  </p:normalViewPr>
  <p:slideViewPr>
    <p:cSldViewPr>
      <p:cViewPr varScale="1">
        <p:scale>
          <a:sx n="133" d="100"/>
          <a:sy n="133" d="100"/>
        </p:scale>
        <p:origin x="210" y="120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7BFCD-F447-4AAA-A9B2-D352670F2D0B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6FABB-2B20-43A3-B2EC-4E886C5BAD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F4687-A8D9-4BC3-94E5-24077D0F2CFF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5829-4C48-4427-8C22-1EE18F5EB61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742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None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28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987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456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6101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6294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3042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5287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688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4996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9515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2522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0224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6922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7768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566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3120"/>
              </a:spcBef>
              <a:spcAft>
                <a:spcPts val="1560"/>
              </a:spcAft>
              <a:buFont typeface="+mj-ea"/>
              <a:buNone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694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8B09EC-14C1-A545-816D-2E6513825C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BCF4C3-DA00-3B41-A737-517CF0D09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9093CF-F3ED-BD4E-9532-3736A0BBB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3FC882-32EE-E641-A660-8532A3A3B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3CB378-A628-4A43-B238-9A7D475C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81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69817A-7222-FA40-BFB5-16146FEE1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7B1B1F-FA06-3F40-B6EC-B2978E5F1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49016B-0776-0D42-AC5B-4B6F7EAF0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4DF3D6-8C11-0D4B-8032-E47A9C8C9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7AF989-9CA4-EC4E-A081-9DB4B57E6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73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130CE2-3D08-A444-B451-3811035FD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7FFC55-4D67-764D-846F-AEC3630A6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A42E6B-ABF4-1B40-8472-0FEF1560A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EC14A6-88E5-6247-B417-BEB3A27AD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EBB72F-4714-E64C-A79D-D966DB451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54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B1DDE6-3D81-3347-8AB4-1358077E5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D1EB29-5E55-DC42-942B-7B722B47E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B006C0B-6208-6B40-B406-4E1ABDCE0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CF456F-ACC6-A544-9DE3-4168C58A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A116B1D-1363-C04E-8DC3-5A17B4E7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EA5175B-8C91-AC48-9903-41B04ADA7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4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D3697F-E57E-AB4A-A85F-38B689EDA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76A268-EC91-2741-A517-61A764D78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4313E7D-961E-0F4C-BE2E-7B870EFEE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54DE8BE-2A4B-674C-BE82-6B4CA02604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0690606-D79E-274E-9BCD-FC2555B6C7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591BC53-8BF6-954F-B91F-B73A89D04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7CE0B21-1CD0-7449-B286-E33C1DC0E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5D138DA-C8D2-B347-ABB1-0907E3AB5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38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831C9-50EE-EF41-933E-B543B7F23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39D2EB6-B72F-3943-A446-E25E1723D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720C5DB-FAA6-BD43-92B1-EAAE5833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0C34993-478B-0B4F-979F-50ED4AF85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816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FB50179-8315-3C48-A1A1-F9A5A7235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C847EB4-0E03-5941-9116-04F6D421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91B54B-E5F5-914E-BF4A-D39034481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76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EC2173-8F8C-334E-8E22-9749328B6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65C34-F31D-034D-9426-9B38A25B6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B746F4-F290-1C4E-9956-D413C0ADA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BDB7C5-82E6-9949-8254-6686375B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BD9AB7-7E89-7348-B00E-7317DADB9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00D459-AB46-1A48-829B-ADDFD782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70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24C5FE-3AE1-514C-ACE8-ED2EA53E4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3267001-3747-B940-8652-30E68AB93C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EAF37C-803C-074E-A71B-5E3DD8192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AABA5D-AFB4-9641-9A88-588BB7207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125F96E-44EB-0741-8E4C-4EB55EB9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3BB3AA-1BAE-3646-8B81-E4DB35227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78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A3AAF1-833A-3F47-B099-EFAC0882A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C1DCFF9-DCC2-2A42-8864-148126C82E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CD6B8A-8BE0-1C43-80A7-0CB6D8368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78E5CA-9955-4045-BFE8-8C72D23AD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B9F3C2-479C-1F41-BBF8-B72BE9193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490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9E934CF-1673-274D-B247-B4DD298EE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BA571BF-7C4D-E341-9250-9E1E9F3A8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552BA0-A937-2447-B15C-246268CD3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29BD14-2379-C342-9B79-F2357E1E6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07AD45-C2EC-8D48-88FE-3D49D627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543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</p:spPr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</p:spPr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-169545" y="669290"/>
            <a:ext cx="9389745" cy="1397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90839" y="251150"/>
            <a:ext cx="3868340" cy="34625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8650" y="1116242"/>
            <a:ext cx="7886700" cy="3264511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800"/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800"/>
            </a:lvl4pPr>
            <a:lvl5pPr>
              <a:lnSpc>
                <a:spcPct val="150000"/>
              </a:lnSpc>
              <a:defRPr sz="1800"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079B937-AE7C-AA4B-A132-5B50512060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41" y="18092"/>
            <a:ext cx="458453" cy="63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90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-3161916" y="669206"/>
            <a:ext cx="12381732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58" y="67137"/>
            <a:ext cx="457792" cy="572240"/>
          </a:xfrm>
          <a:prstGeom prst="rect">
            <a:avLst/>
          </a:prstGeom>
        </p:spPr>
      </p:pic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826771" y="254879"/>
            <a:ext cx="2104688" cy="34625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-141605" y="668655"/>
            <a:ext cx="9361805" cy="635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1" y="254879"/>
            <a:ext cx="2104688" cy="346253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pic>
        <p:nvPicPr>
          <p:cNvPr id="2" name="图片 1" descr="计算机图标【三元素 为设计而生 3png.com】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065" y="111125"/>
            <a:ext cx="489585" cy="4895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560" cy="51450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53" y="196280"/>
            <a:ext cx="14402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" name="文本框 37"/>
          <p:cNvSpPr txBox="1"/>
          <p:nvPr userDrawn="1"/>
        </p:nvSpPr>
        <p:spPr>
          <a:xfrm>
            <a:off x="216273" y="196280"/>
            <a:ext cx="2189971" cy="315475"/>
          </a:xfrm>
          <a:prstGeom prst="rect">
            <a:avLst/>
          </a:prstGeom>
          <a:noFill/>
        </p:spPr>
        <p:txBody>
          <a:bodyPr wrap="none" lIns="68572" tIns="34286" rIns="68572" bIns="34286" rtlCol="0">
            <a:spAutoFit/>
          </a:bodyPr>
          <a:lstStyle/>
          <a:p>
            <a:pPr defTabSz="685165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" name="文本框 38"/>
          <p:cNvSpPr txBox="1"/>
          <p:nvPr userDrawn="1"/>
        </p:nvSpPr>
        <p:spPr>
          <a:xfrm>
            <a:off x="265225" y="520317"/>
            <a:ext cx="2038917" cy="207753"/>
          </a:xfrm>
          <a:prstGeom prst="rect">
            <a:avLst/>
          </a:prstGeom>
          <a:noFill/>
        </p:spPr>
        <p:txBody>
          <a:bodyPr wrap="square" lIns="68572" tIns="34286" rIns="68572" bIns="34286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TextBox 1"/>
          <p:cNvSpPr txBox="1"/>
          <p:nvPr userDrawn="1"/>
        </p:nvSpPr>
        <p:spPr>
          <a:xfrm>
            <a:off x="3865651" y="368823"/>
            <a:ext cx="1292662" cy="300175"/>
          </a:xfrm>
          <a:prstGeom prst="rect">
            <a:avLst/>
          </a:prstGeom>
          <a:noFill/>
        </p:spPr>
        <p:txBody>
          <a:bodyPr wrap="none" lIns="68577" tIns="34289" rIns="68577" bIns="34289" rtlCol="0">
            <a:spAutoFit/>
          </a:bodyPr>
          <a:lstStyle/>
          <a:p>
            <a:pPr lvl="0" algn="ctr"/>
            <a:r>
              <a:rPr lang="zh-CN" alt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5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274748" y="710767"/>
            <a:ext cx="2562232" cy="346356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19B5-5681-403A-890C-31B5DA309452}" type="datetime1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8735"/>
            <a:ext cx="2895600" cy="27392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3CBB-3DD3-44D7-A6CB-12C5A9732C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38A4610-CBAF-F848-9AAE-95CD09A59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C49CA6-579B-9F4D-9E48-3980A82C2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D91C26-ABC0-874B-B970-44DF27371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647FD-953F-45E4-BAA4-08B7893DA60E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A89370-C5B3-B64E-9F28-49AA423BD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DC2367-7D7F-2341-9D5F-933A2C503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295B9-7D1E-4150-8098-60648BEF3CC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C6CEFE7-FC6F-504C-B243-FB4ECFF4A7B1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0" y="4571781"/>
            <a:ext cx="1432965" cy="57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0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651" r:id="rId13"/>
    <p:sldLayoutId id="2147483654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19"/>
          <p:cNvSpPr txBox="1"/>
          <p:nvPr/>
        </p:nvSpPr>
        <p:spPr bwMode="auto">
          <a:xfrm>
            <a:off x="585867" y="772344"/>
            <a:ext cx="7972266" cy="71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n-US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AISpark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编程平台由哪几部分组成，都有什么功能？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占位符 1">
            <a:extLst>
              <a:ext uri="{FF2B5EF4-FFF2-40B4-BE49-F238E27FC236}">
                <a16:creationId xmlns:a16="http://schemas.microsoft.com/office/drawing/2014/main" id="{59655824-BFBE-F442-823C-447E72BA8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回顾旧知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6BDA177-B5B6-48A2-9B72-98F8037BB9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36" y="1810854"/>
            <a:ext cx="5238328" cy="290381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BDF456D-5445-443F-B230-96F5056F31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348408"/>
            <a:ext cx="2317133" cy="4263525"/>
          </a:xfrm>
          <a:prstGeom prst="rect">
            <a:avLst/>
          </a:prstGeom>
        </p:spPr>
      </p:pic>
      <p:sp>
        <p:nvSpPr>
          <p:cNvPr id="7" name="TextBox 19">
            <a:extLst>
              <a:ext uri="{FF2B5EF4-FFF2-40B4-BE49-F238E27FC236}">
                <a16:creationId xmlns:a16="http://schemas.microsoft.com/office/drawing/2014/main" id="{650A3251-DD97-4DF0-9C35-1DE81B55F1C9}"/>
              </a:ext>
            </a:extLst>
          </p:cNvPr>
          <p:cNvSpPr txBox="1"/>
          <p:nvPr/>
        </p:nvSpPr>
        <p:spPr bwMode="auto">
          <a:xfrm>
            <a:off x="585867" y="772344"/>
            <a:ext cx="7972266" cy="71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上节课的程序使用的是计算机程序设计中的什么结构？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/>
          <p:nvPr/>
        </p:nvSpPr>
        <p:spPr>
          <a:xfrm>
            <a:off x="4572000" y="1026744"/>
            <a:ext cx="4572001" cy="377024"/>
          </a:xfrm>
          <a:prstGeom prst="rect">
            <a:avLst/>
          </a:prstGeom>
          <a:noFill/>
        </p:spPr>
        <p:txBody>
          <a:bodyPr wrap="square" lIns="68580" tIns="34289" rIns="68580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lear Sans Light" pitchFamily="34" charset="0"/>
              </a:rPr>
              <a:t>第一单元 走进</a:t>
            </a:r>
            <a:r>
              <a:rPr lang="en-US" altLang="zh-CN" sz="20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lear Sans Light" pitchFamily="34" charset="0"/>
              </a:rPr>
              <a:t>AI</a:t>
            </a:r>
            <a:r>
              <a:rPr lang="zh-CN" altLang="en-US" sz="200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lear Sans Light" pitchFamily="34" charset="0"/>
              </a:rPr>
              <a:t>积木编程</a:t>
            </a:r>
            <a:endParaRPr lang="zh-CN" altLang="en-US" sz="2000" dirty="0">
              <a:solidFill>
                <a:srgbClr val="FFC000"/>
              </a:solidFill>
              <a:latin typeface="黑体" panose="02010609060101010101" pitchFamily="49" charset="-122"/>
              <a:ea typeface="黑体" panose="02010609060101010101" pitchFamily="49" charset="-122"/>
              <a:cs typeface="Clear Sans Ligh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2321618"/>
            <a:ext cx="4572000" cy="623246"/>
          </a:xfrm>
          <a:prstGeom prst="rect">
            <a:avLst/>
          </a:prstGeom>
          <a:noFill/>
        </p:spPr>
        <p:txBody>
          <a:bodyPr wrap="square" lIns="68580" tIns="34289" rIns="68580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3600" dirty="0">
                <a:solidFill>
                  <a:srgbClr val="92D050"/>
                </a:solidFill>
                <a:latin typeface="黑体" panose="02010609060101010101" pitchFamily="49" charset="-122"/>
                <a:ea typeface="黑体" panose="02010609060101010101" pitchFamily="49" charset="-122"/>
                <a:cs typeface="Clear Sans Light" pitchFamily="34" charset="0"/>
              </a:rPr>
              <a:t>主题二  练习英语</a:t>
            </a:r>
            <a:endParaRPr lang="id-ID" altLang="zh-CN" sz="3600" dirty="0">
              <a:solidFill>
                <a:srgbClr val="92D050"/>
              </a:solidFill>
              <a:latin typeface="黑体" panose="02010609060101010101" pitchFamily="49" charset="-122"/>
              <a:ea typeface="黑体" panose="02010609060101010101" pitchFamily="49" charset="-122"/>
              <a:cs typeface="Clear Sans Light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02F609-A863-4B25-A7D8-8DA06B12F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215256"/>
            <a:ext cx="3777637" cy="279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4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3608" y="1174814"/>
            <a:ext cx="7128792" cy="2797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06400" algn="just" fontAlgn="auto">
              <a:lnSpc>
                <a:spcPct val="150000"/>
              </a:lnSpc>
              <a:extLst>
                <a:ext uri="{35155182-B16C-46BC-9424-99874614C6A1}">
                  <wpsdc:indentchars xmlns="" xmlns:wpsdc="http://www.wps.cn/officeDocument/2017/drawingmlCustomData" val="200" checksum="1740828767"/>
                </a:ext>
              </a:extLst>
            </a:pPr>
            <a:r>
              <a: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在英语课上巴克的老师教了大家星期一到星期日的英文单词。可是很多同学仍然记不住这些单词，为了让大家能够更好的练习和记忆，巴克的老师做了一个练习英语单词的程序，下面我们一起来练习一下吧。</a:t>
            </a:r>
          </a:p>
        </p:txBody>
      </p:sp>
      <p:sp>
        <p:nvSpPr>
          <p:cNvPr id="9" name="文本占位符 1">
            <a:extLst>
              <a:ext uri="{FF2B5EF4-FFF2-40B4-BE49-F238E27FC236}">
                <a16:creationId xmlns:a16="http://schemas.microsoft.com/office/drawing/2014/main" id="{925FF4AB-6016-F045-80A0-72FE0C67F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一、巴克的故事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19"/>
          <p:cNvSpPr txBox="1"/>
          <p:nvPr/>
        </p:nvSpPr>
        <p:spPr bwMode="auto">
          <a:xfrm>
            <a:off x="683568" y="1708448"/>
            <a:ext cx="5400600" cy="2196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在游戏中有几个角色？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星期一到星期日的英文单词是如何显示出来的？</a:t>
            </a:r>
          </a:p>
        </p:txBody>
      </p:sp>
      <p:sp>
        <p:nvSpPr>
          <p:cNvPr id="5" name="文本占位符 1">
            <a:extLst>
              <a:ext uri="{FF2B5EF4-FFF2-40B4-BE49-F238E27FC236}">
                <a16:creationId xmlns:a16="http://schemas.microsoft.com/office/drawing/2014/main" id="{813096A2-DB3D-B044-8229-FA1A4C3E3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185216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游戏分析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箭头连接符 7">
            <a:extLst>
              <a:ext uri="{FF2B5EF4-FFF2-40B4-BE49-F238E27FC236}">
                <a16:creationId xmlns:a16="http://schemas.microsoft.com/office/drawing/2014/main" id="{50451A77-7069-AD4F-A143-97A6D930C326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2701502" y="1732690"/>
            <a:ext cx="1870498" cy="839060"/>
          </a:xfrm>
          <a:prstGeom prst="straightConnector1">
            <a:avLst/>
          </a:prstGeom>
          <a:noFill/>
          <a:ln w="28575" cap="flat">
            <a:solidFill>
              <a:srgbClr val="FFC000"/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DC610D45-4053-5848-AB4E-3C6BD670481C}"/>
              </a:ext>
            </a:extLst>
          </p:cNvPr>
          <p:cNvSpPr/>
          <p:nvPr/>
        </p:nvSpPr>
        <p:spPr>
          <a:xfrm>
            <a:off x="1154796" y="407123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角色：星期一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3448E6E-85FF-0344-925C-C7D8921065AC}"/>
              </a:ext>
            </a:extLst>
          </p:cNvPr>
          <p:cNvSpPr/>
          <p:nvPr/>
        </p:nvSpPr>
        <p:spPr>
          <a:xfrm>
            <a:off x="4572000" y="1501857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开始显示中文造型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545639-914F-5F46-8354-092960068228}"/>
              </a:ext>
            </a:extLst>
          </p:cNvPr>
          <p:cNvSpPr/>
          <p:nvPr/>
        </p:nvSpPr>
        <p:spPr>
          <a:xfrm>
            <a:off x="4572000" y="3168619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角色被点击显示英文造型</a:t>
            </a:r>
          </a:p>
        </p:txBody>
      </p:sp>
      <p:cxnSp>
        <p:nvCxnSpPr>
          <p:cNvPr id="14" name="直接箭头连接符 7">
            <a:extLst>
              <a:ext uri="{FF2B5EF4-FFF2-40B4-BE49-F238E27FC236}">
                <a16:creationId xmlns:a16="http://schemas.microsoft.com/office/drawing/2014/main" id="{267A5A1C-2E87-A345-8DBD-9B4F0D0B9117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2701502" y="2571750"/>
            <a:ext cx="1870498" cy="827702"/>
          </a:xfrm>
          <a:prstGeom prst="straightConnector1">
            <a:avLst/>
          </a:prstGeom>
          <a:noFill/>
          <a:ln w="28575" cap="flat">
            <a:solidFill>
              <a:srgbClr val="FFC000"/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文本占位符 1">
            <a:extLst>
              <a:ext uri="{FF2B5EF4-FFF2-40B4-BE49-F238E27FC236}">
                <a16:creationId xmlns:a16="http://schemas.microsoft.com/office/drawing/2014/main" id="{2A66E50F-768A-B44C-9431-E50A94F1A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游戏分析</a:t>
            </a:r>
          </a:p>
        </p:txBody>
      </p:sp>
      <p:pic>
        <p:nvPicPr>
          <p:cNvPr id="10" name="图片 9" descr="图片包含 时钟, 物体&#10;&#10;描述已自动生成">
            <a:extLst>
              <a:ext uri="{FF2B5EF4-FFF2-40B4-BE49-F238E27FC236}">
                <a16:creationId xmlns:a16="http://schemas.microsoft.com/office/drawing/2014/main" id="{31E93CA9-F53F-4E47-A2A3-0D7ABCC3F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395536"/>
            <a:ext cx="1200351" cy="36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35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90D4466-34EE-7B46-9FFB-72E2D4433093}"/>
              </a:ext>
            </a:extLst>
          </p:cNvPr>
          <p:cNvSpPr/>
          <p:nvPr/>
        </p:nvSpPr>
        <p:spPr>
          <a:xfrm>
            <a:off x="3635896" y="712013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角色：星期一</a:t>
            </a:r>
          </a:p>
        </p:txBody>
      </p:sp>
      <p:sp>
        <p:nvSpPr>
          <p:cNvPr id="8" name="文本占位符 1">
            <a:extLst>
              <a:ext uri="{FF2B5EF4-FFF2-40B4-BE49-F238E27FC236}">
                <a16:creationId xmlns:a16="http://schemas.microsoft.com/office/drawing/2014/main" id="{DB4FC1D2-C0A9-744B-9BC8-3B537A857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5265336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流程图表示</a:t>
            </a:r>
          </a:p>
        </p:txBody>
      </p:sp>
      <p:pic>
        <p:nvPicPr>
          <p:cNvPr id="9" name="图片 8" descr="图片包含 时钟, 物体&#10;&#10;描述已自动生成">
            <a:extLst>
              <a:ext uri="{FF2B5EF4-FFF2-40B4-BE49-F238E27FC236}">
                <a16:creationId xmlns:a16="http://schemas.microsoft.com/office/drawing/2014/main" id="{47EA723A-C44B-47CD-B5B2-9A231701B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66" y="2284512"/>
            <a:ext cx="1200351" cy="36933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0CB5194-382B-4775-A582-AA5FE11BFC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330071"/>
            <a:ext cx="2255238" cy="297650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AF3F03E-1F53-48B8-81C3-E5B69E2F81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269119"/>
            <a:ext cx="2255238" cy="303746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07CF2502-F710-422B-9C35-C32CABB0BB14}"/>
              </a:ext>
            </a:extLst>
          </p:cNvPr>
          <p:cNvSpPr/>
          <p:nvPr/>
        </p:nvSpPr>
        <p:spPr>
          <a:xfrm>
            <a:off x="6671727" y="2670668"/>
            <a:ext cx="936104" cy="2953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0FBD6CBC-1733-4820-AB00-CE34A7459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90" y="1204392"/>
            <a:ext cx="2255238" cy="2976508"/>
          </a:xfrm>
          <a:prstGeom prst="rect">
            <a:avLst/>
          </a:prstGeom>
        </p:spPr>
      </p:pic>
      <p:sp>
        <p:nvSpPr>
          <p:cNvPr id="21" name="文本占位符 1">
            <a:extLst>
              <a:ext uri="{FF2B5EF4-FFF2-40B4-BE49-F238E27FC236}">
                <a16:creationId xmlns:a16="http://schemas.microsoft.com/office/drawing/2014/main" id="{6F61C948-4CBE-8A41-B103-ACE2A7457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905296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认识新积木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76A459A-D18B-8644-8686-453AA2E875C0}"/>
              </a:ext>
            </a:extLst>
          </p:cNvPr>
          <p:cNvSpPr/>
          <p:nvPr/>
        </p:nvSpPr>
        <p:spPr>
          <a:xfrm>
            <a:off x="4549706" y="2572544"/>
            <a:ext cx="43427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事件类积木块，当角色被点击后执行连接在该积木块下方的程序。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047FBFB-DDC7-3B4A-9E67-2DE41573CCDE}"/>
              </a:ext>
            </a:extLst>
          </p:cNvPr>
          <p:cNvSpPr/>
          <p:nvPr/>
        </p:nvSpPr>
        <p:spPr>
          <a:xfrm>
            <a:off x="2681911" y="1780456"/>
            <a:ext cx="1007596" cy="4212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A022A96-51A7-4F51-86F8-2F0ACBAFD0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706" y="1420416"/>
            <a:ext cx="1059093" cy="8496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19F32AB-C59C-4404-8A99-94E95E392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90" y="1132384"/>
            <a:ext cx="2255238" cy="3037460"/>
          </a:xfrm>
          <a:prstGeom prst="rect">
            <a:avLst/>
          </a:prstGeom>
        </p:spPr>
      </p:pic>
      <p:sp>
        <p:nvSpPr>
          <p:cNvPr id="21" name="文本占位符 1">
            <a:extLst>
              <a:ext uri="{FF2B5EF4-FFF2-40B4-BE49-F238E27FC236}">
                <a16:creationId xmlns:a16="http://schemas.microsoft.com/office/drawing/2014/main" id="{6F61C948-4CBE-8A41-B103-ACE2A7457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905296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认识新积木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76A459A-D18B-8644-8686-453AA2E875C0}"/>
              </a:ext>
            </a:extLst>
          </p:cNvPr>
          <p:cNvSpPr/>
          <p:nvPr/>
        </p:nvSpPr>
        <p:spPr>
          <a:xfrm>
            <a:off x="4549706" y="2572544"/>
            <a:ext cx="43427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外观类积木块，可以将角色切换成指定的一个造型。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047FBFB-DDC7-3B4A-9E67-2DE41573CCDE}"/>
              </a:ext>
            </a:extLst>
          </p:cNvPr>
          <p:cNvSpPr/>
          <p:nvPr/>
        </p:nvSpPr>
        <p:spPr>
          <a:xfrm>
            <a:off x="2681911" y="1780456"/>
            <a:ext cx="1007596" cy="4212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C0109BB-0579-483F-9570-467513142E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194" y="1371040"/>
            <a:ext cx="1646831" cy="84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69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1">
            <a:extLst>
              <a:ext uri="{FF2B5EF4-FFF2-40B4-BE49-F238E27FC236}">
                <a16:creationId xmlns:a16="http://schemas.microsoft.com/office/drawing/2014/main" id="{6F61C948-4CBE-8A41-B103-ACE2A7457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833288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二、探索新知</a:t>
            </a:r>
            <a:r>
              <a:rPr kumimoji="1" lang="en-US" altLang="zh-CN" sz="2800" dirty="0"/>
              <a:t>—</a:t>
            </a:r>
            <a:r>
              <a:rPr kumimoji="1" lang="zh-CN" altLang="en-US" sz="2800" dirty="0"/>
              <a:t>认识新积木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76A459A-D18B-8644-8686-453AA2E875C0}"/>
              </a:ext>
            </a:extLst>
          </p:cNvPr>
          <p:cNvSpPr/>
          <p:nvPr/>
        </p:nvSpPr>
        <p:spPr>
          <a:xfrm>
            <a:off x="4572000" y="2849577"/>
            <a:ext cx="41543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外观类积木块，切换角色造型列表中的下一个造型。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3898BBC-B5CE-0C41-8C3B-155550226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92424"/>
            <a:ext cx="883920" cy="80772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7A4A3D9-5E92-471B-878C-59261813C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90" y="1204392"/>
            <a:ext cx="2255238" cy="297650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B5A8010-3104-42FF-96F7-484B84613C57}"/>
              </a:ext>
            </a:extLst>
          </p:cNvPr>
          <p:cNvSpPr/>
          <p:nvPr/>
        </p:nvSpPr>
        <p:spPr>
          <a:xfrm>
            <a:off x="2681911" y="1780456"/>
            <a:ext cx="1007596" cy="4212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267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741210" y="700336"/>
            <a:ext cx="3661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背景 第一步：打开背景库</a:t>
            </a: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094F454-8862-4E01-B738-141F98675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636440"/>
            <a:ext cx="452437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87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79549" y="700336"/>
            <a:ext cx="45849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背景 第二步：选择“日历”背景</a:t>
            </a: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3" name="图片 2" descr="图片包含 天空&#10;&#10;描述已自动生成">
            <a:extLst>
              <a:ext uri="{FF2B5EF4-FFF2-40B4-BE49-F238E27FC236}">
                <a16:creationId xmlns:a16="http://schemas.microsoft.com/office/drawing/2014/main" id="{49168087-A54D-4530-A7F4-755D1B16E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379" y="1564432"/>
            <a:ext cx="3801242" cy="316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880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10114" y="700336"/>
            <a:ext cx="6123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星期一</a:t>
            </a: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第一步：删除默认角色并添加新角色</a:t>
            </a: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4" name="图片 3" descr="图片包含 屏幕截图&#10;&#10;描述已自动生成">
            <a:extLst>
              <a:ext uri="{FF2B5EF4-FFF2-40B4-BE49-F238E27FC236}">
                <a16:creationId xmlns:a16="http://schemas.microsoft.com/office/drawing/2014/main" id="{37D8FEA0-3081-4EAE-A6B6-621C9947C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99" y="1547146"/>
            <a:ext cx="3743325" cy="2971800"/>
          </a:xfrm>
          <a:prstGeom prst="rect">
            <a:avLst/>
          </a:prstGeom>
        </p:spPr>
      </p:pic>
      <p:pic>
        <p:nvPicPr>
          <p:cNvPr id="6" name="图片 5" descr="图片包含 屏幕截图&#10;&#10;描述已自动生成">
            <a:extLst>
              <a:ext uri="{FF2B5EF4-FFF2-40B4-BE49-F238E27FC236}">
                <a16:creationId xmlns:a16="http://schemas.microsoft.com/office/drawing/2014/main" id="{1E66D3E9-8FDD-4FE2-995B-9592393E1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47146"/>
            <a:ext cx="376237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42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433448" y="700336"/>
            <a:ext cx="4277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星期一</a:t>
            </a: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第二步：角色添加成功</a:t>
            </a: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E7BEF7-F83E-47FA-B51F-23E526E2C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12" y="1482477"/>
            <a:ext cx="452437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05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881218" y="772344"/>
            <a:ext cx="5381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星期一</a:t>
            </a: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第三步：显示“星期一”文字</a:t>
            </a: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AB97DC6-2C42-41AA-8A1D-1412AF129A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80" y="2027717"/>
            <a:ext cx="1646831" cy="123366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D7427C-E37A-440F-998B-4B8B78BEC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90" y="1204392"/>
            <a:ext cx="2255238" cy="303746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DB73648E-73B5-4463-86B0-6E9E5B0BF50D}"/>
              </a:ext>
            </a:extLst>
          </p:cNvPr>
          <p:cNvSpPr/>
          <p:nvPr/>
        </p:nvSpPr>
        <p:spPr>
          <a:xfrm>
            <a:off x="2681911" y="1852464"/>
            <a:ext cx="1007596" cy="4212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8952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664017" y="700336"/>
            <a:ext cx="5816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星期一</a:t>
            </a:r>
            <a:r>
              <a:rPr lang="zh-CN" altLang="en-US" sz="2400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第四步：显示“星期一”英文单词</a:t>
            </a: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FF3BFE0-63D5-443A-9E01-CEF0E0328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90" y="1204392"/>
            <a:ext cx="2255238" cy="297650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2C3DC6E9-B072-4918-8680-73E4CF839838}"/>
              </a:ext>
            </a:extLst>
          </p:cNvPr>
          <p:cNvSpPr/>
          <p:nvPr/>
        </p:nvSpPr>
        <p:spPr>
          <a:xfrm>
            <a:off x="2681911" y="1780456"/>
            <a:ext cx="1007596" cy="42124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73F50DA-19A4-4216-8E5D-9052E1E5CC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49" y="2133283"/>
            <a:ext cx="1059093" cy="12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10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356792" y="700336"/>
            <a:ext cx="2430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星期二 完整程序</a:t>
            </a:r>
            <a:endParaRPr lang="zh-CN" altLang="en-US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358AC2F-D26B-44C3-BD3E-EDFC5AB53E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147" y="2132489"/>
            <a:ext cx="1646831" cy="123366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5ABC768-E46E-4D5C-BFAC-4657D3F51B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93" y="2133283"/>
            <a:ext cx="1059093" cy="12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61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356792" y="700336"/>
            <a:ext cx="2430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星期三 完整程序</a:t>
            </a:r>
            <a:endParaRPr lang="zh-CN" altLang="en-US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ABC768-E46E-4D5C-BFAC-4657D3F51B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93" y="2133283"/>
            <a:ext cx="1059093" cy="123366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015CC7C-E5E7-4DC0-8406-F45A138FDF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147" y="2133283"/>
            <a:ext cx="1646831" cy="12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75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356793" y="700336"/>
            <a:ext cx="2430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星期四 完整程序</a:t>
            </a:r>
            <a:endParaRPr lang="zh-CN" altLang="en-US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ABC768-E46E-4D5C-BFAC-4657D3F51B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93" y="2133283"/>
            <a:ext cx="1059093" cy="123366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ED013DC-9875-46A4-8451-F16DA9369E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148" y="2132489"/>
            <a:ext cx="1646831" cy="12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10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311107" y="700336"/>
            <a:ext cx="2521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星期五 完整程序</a:t>
            </a:r>
            <a:endParaRPr lang="zh-CN" altLang="en-US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ABC768-E46E-4D5C-BFAC-4657D3F51B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93" y="2133283"/>
            <a:ext cx="1059093" cy="123366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5155E32-507F-47D6-A8CA-1850B4B45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462" y="2134996"/>
            <a:ext cx="1646831" cy="12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45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334352" y="700336"/>
            <a:ext cx="24753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星期六 完整程序</a:t>
            </a:r>
            <a:endParaRPr lang="zh-CN" altLang="en-US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ABC768-E46E-4D5C-BFAC-4657D3F51B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93" y="2133283"/>
            <a:ext cx="1059093" cy="123366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0912D4A-8F30-4A9A-A000-2B9942DC82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707" y="2133283"/>
            <a:ext cx="1646831" cy="12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356793" y="700336"/>
            <a:ext cx="2430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星期日 完整程序</a:t>
            </a:r>
            <a:endParaRPr lang="zh-CN" altLang="en-US" sz="2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1">
            <a:extLst>
              <a:ext uri="{FF2B5EF4-FFF2-40B4-BE49-F238E27FC236}">
                <a16:creationId xmlns:a16="http://schemas.microsoft.com/office/drawing/2014/main" id="{5597DEB9-AA7A-454C-847A-1BC20CA20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476128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三、创作实践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ABC768-E46E-4D5C-BFAC-4657D3F51B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593" y="2133283"/>
            <a:ext cx="1059093" cy="123366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F018DCD-65CE-4DA7-8BD0-6BE50002CC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148" y="2132489"/>
            <a:ext cx="1646831" cy="12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543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95936" y="1992500"/>
            <a:ext cx="4572000" cy="1135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Bef>
                <a:spcPts val="3120"/>
              </a:spcBef>
              <a:spcAft>
                <a:spcPts val="1560"/>
              </a:spcAft>
            </a:pPr>
            <a:r>
              <a:rPr lang="zh-CN" altLang="en-US" sz="2400" kern="1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为程序添加朗读功能，每点击一次角色朗读一次星期的英文。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741B61A-CCF6-3440-9608-4F9EFF371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67" y="988368"/>
            <a:ext cx="3699369" cy="3699369"/>
          </a:xfrm>
          <a:prstGeom prst="rect">
            <a:avLst/>
          </a:prstGeom>
        </p:spPr>
      </p:pic>
      <p:sp>
        <p:nvSpPr>
          <p:cNvPr id="5" name="文本占位符 1">
            <a:extLst>
              <a:ext uri="{FF2B5EF4-FFF2-40B4-BE49-F238E27FC236}">
                <a16:creationId xmlns:a16="http://schemas.microsoft.com/office/drawing/2014/main" id="{E2257C38-FA23-5A43-8252-148413BE8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四、头脑风暴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19"/>
          <p:cNvSpPr txBox="1"/>
          <p:nvPr/>
        </p:nvSpPr>
        <p:spPr bwMode="auto">
          <a:xfrm>
            <a:off x="899592" y="2279634"/>
            <a:ext cx="3491134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快来展示你的作品吧！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1E8C87-36CA-F14C-B80A-1BF2752D99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018572"/>
            <a:ext cx="3508648" cy="3508648"/>
          </a:xfrm>
          <a:prstGeom prst="rect">
            <a:avLst/>
          </a:prstGeom>
        </p:spPr>
      </p:pic>
      <p:sp>
        <p:nvSpPr>
          <p:cNvPr id="4" name="文本占位符 1">
            <a:extLst>
              <a:ext uri="{FF2B5EF4-FFF2-40B4-BE49-F238E27FC236}">
                <a16:creationId xmlns:a16="http://schemas.microsoft.com/office/drawing/2014/main" id="{E98CA0F4-30CB-5046-A452-A1A7EE53D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 dirty="0"/>
              <a:t>五、作品展示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占位符 1">
            <a:extLst>
              <a:ext uri="{FF2B5EF4-FFF2-40B4-BE49-F238E27FC236}">
                <a16:creationId xmlns:a16="http://schemas.microsoft.com/office/drawing/2014/main" id="{F6C73282-8989-1241-B1B4-F934AD036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840" y="251153"/>
            <a:ext cx="3868340" cy="346253"/>
          </a:xfrm>
        </p:spPr>
        <p:txBody>
          <a:bodyPr>
            <a:noAutofit/>
          </a:bodyPr>
          <a:lstStyle/>
          <a:p>
            <a:r>
              <a:rPr kumimoji="1" lang="zh-CN" altLang="en-US" sz="2800"/>
              <a:t>六、</a:t>
            </a:r>
            <a:r>
              <a:rPr kumimoji="1" lang="zh-CN" altLang="en-US" sz="2800" dirty="0"/>
              <a:t>课堂总结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841F99D-9133-084D-AA2D-285A01686110}"/>
              </a:ext>
            </a:extLst>
          </p:cNvPr>
          <p:cNvGrpSpPr/>
          <p:nvPr/>
        </p:nvGrpSpPr>
        <p:grpSpPr>
          <a:xfrm rot="10800000">
            <a:off x="482596" y="1092199"/>
            <a:ext cx="8331201" cy="4660899"/>
            <a:chOff x="1043608" y="977900"/>
            <a:chExt cx="2520279" cy="3144313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A92BE390-F126-AF4B-9E98-B2D9058B78E3}"/>
                </a:ext>
              </a:extLst>
            </p:cNvPr>
            <p:cNvSpPr/>
            <p:nvPr/>
          </p:nvSpPr>
          <p:spPr>
            <a:xfrm>
              <a:off x="1475656" y="2067694"/>
              <a:ext cx="1656184" cy="194421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pic>
          <p:nvPicPr>
            <p:cNvPr id="33" name="Picture 2" descr="E:\丫头\png\阴影图\Type 3.png">
              <a:extLst>
                <a:ext uri="{FF2B5EF4-FFF2-40B4-BE49-F238E27FC236}">
                  <a16:creationId xmlns:a16="http://schemas.microsoft.com/office/drawing/2014/main" id="{86D33DF0-50A8-8545-B039-BF97CC4273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49" t="71767" r="12336" b="12303"/>
            <a:stretch>
              <a:fillRect/>
            </a:stretch>
          </p:blipFill>
          <p:spPr bwMode="auto">
            <a:xfrm flipV="1">
              <a:off x="1043608" y="3737128"/>
              <a:ext cx="2520279" cy="385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153A2496-8560-9148-BB35-3E2D48584E82}"/>
                </a:ext>
              </a:extLst>
            </p:cNvPr>
            <p:cNvGrpSpPr/>
            <p:nvPr/>
          </p:nvGrpSpPr>
          <p:grpSpPr>
            <a:xfrm>
              <a:off x="2093026" y="1923678"/>
              <a:ext cx="396044" cy="252028"/>
              <a:chOff x="3923928" y="1275606"/>
              <a:chExt cx="792088" cy="504056"/>
            </a:xfrm>
          </p:grpSpPr>
          <p:sp>
            <p:nvSpPr>
              <p:cNvPr id="36" name="矩形 3">
                <a:extLst>
                  <a:ext uri="{FF2B5EF4-FFF2-40B4-BE49-F238E27FC236}">
                    <a16:creationId xmlns:a16="http://schemas.microsoft.com/office/drawing/2014/main" id="{1D1719F2-A22A-C740-B8A3-AB5B6CEACF2C}"/>
                  </a:ext>
                </a:extLst>
              </p:cNvPr>
              <p:cNvSpPr/>
              <p:nvPr/>
            </p:nvSpPr>
            <p:spPr>
              <a:xfrm>
                <a:off x="3923928" y="1275606"/>
                <a:ext cx="792088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792088" h="504056">
                    <a:moveTo>
                      <a:pt x="252028" y="0"/>
                    </a:moveTo>
                    <a:lnTo>
                      <a:pt x="540060" y="0"/>
                    </a:lnTo>
                    <a:lnTo>
                      <a:pt x="540060" y="72008"/>
                    </a:lnTo>
                    <a:lnTo>
                      <a:pt x="648072" y="72008"/>
                    </a:lnTo>
                    <a:lnTo>
                      <a:pt x="648072" y="144016"/>
                    </a:lnTo>
                    <a:lnTo>
                      <a:pt x="792088" y="144016"/>
                    </a:lnTo>
                    <a:lnTo>
                      <a:pt x="792088" y="504056"/>
                    </a:lnTo>
                    <a:lnTo>
                      <a:pt x="0" y="504056"/>
                    </a:lnTo>
                    <a:lnTo>
                      <a:pt x="0" y="144016"/>
                    </a:lnTo>
                    <a:lnTo>
                      <a:pt x="144016" y="144016"/>
                    </a:lnTo>
                    <a:lnTo>
                      <a:pt x="144016" y="72008"/>
                    </a:lnTo>
                    <a:lnTo>
                      <a:pt x="252028" y="72008"/>
                    </a:ln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49488D30-BFA6-0847-92D9-87A94B4B158C}"/>
                  </a:ext>
                </a:extLst>
              </p:cNvPr>
              <p:cNvSpPr/>
              <p:nvPr/>
            </p:nvSpPr>
            <p:spPr>
              <a:xfrm>
                <a:off x="39808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56A05DDF-33C8-314C-B86D-9D6D1400B5FD}"/>
                  </a:ext>
                </a:extLst>
              </p:cNvPr>
              <p:cNvSpPr/>
              <p:nvPr/>
            </p:nvSpPr>
            <p:spPr>
              <a:xfrm>
                <a:off x="40346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52637FB4-DC8B-6744-AC65-182CA28B0489}"/>
                  </a:ext>
                </a:extLst>
              </p:cNvPr>
              <p:cNvSpPr/>
              <p:nvPr/>
            </p:nvSpPr>
            <p:spPr>
              <a:xfrm>
                <a:off x="41422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AF983F42-6251-934E-A1A3-0F6701E50AC6}"/>
                  </a:ext>
                </a:extLst>
              </p:cNvPr>
              <p:cNvSpPr/>
              <p:nvPr/>
            </p:nvSpPr>
            <p:spPr>
              <a:xfrm>
                <a:off x="41960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D4027088-1EAD-3247-8071-B188AE3A7AC6}"/>
                  </a:ext>
                </a:extLst>
              </p:cNvPr>
              <p:cNvSpPr/>
              <p:nvPr/>
            </p:nvSpPr>
            <p:spPr>
              <a:xfrm>
                <a:off x="43574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F7E24534-6118-2546-96F8-01F1A5D2F219}"/>
                  </a:ext>
                </a:extLst>
              </p:cNvPr>
              <p:cNvSpPr/>
              <p:nvPr/>
            </p:nvSpPr>
            <p:spPr>
              <a:xfrm>
                <a:off x="45188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34737395-BEE8-D141-894D-3DAB7063A729}"/>
                  </a:ext>
                </a:extLst>
              </p:cNvPr>
              <p:cNvSpPr/>
              <p:nvPr/>
            </p:nvSpPr>
            <p:spPr>
              <a:xfrm>
                <a:off x="43036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FF8330A2-FD74-8243-88E9-8827DC9A3609}"/>
                  </a:ext>
                </a:extLst>
              </p:cNvPr>
              <p:cNvSpPr/>
              <p:nvPr/>
            </p:nvSpPr>
            <p:spPr>
              <a:xfrm>
                <a:off x="44650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99839A57-2A67-5D4A-96FB-9D9ECDAB7143}"/>
                  </a:ext>
                </a:extLst>
              </p:cNvPr>
              <p:cNvSpPr/>
              <p:nvPr/>
            </p:nvSpPr>
            <p:spPr>
              <a:xfrm>
                <a:off x="46264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F6184510-829B-E94B-9C05-4BFD1FF63382}"/>
                  </a:ext>
                </a:extLst>
              </p:cNvPr>
              <p:cNvSpPr/>
              <p:nvPr/>
            </p:nvSpPr>
            <p:spPr>
              <a:xfrm>
                <a:off x="40884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F6EFB860-B875-DC44-8FE4-DA0DEFA6770A}"/>
                  </a:ext>
                </a:extLst>
              </p:cNvPr>
              <p:cNvSpPr/>
              <p:nvPr/>
            </p:nvSpPr>
            <p:spPr>
              <a:xfrm>
                <a:off x="42498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61CCF089-FDF6-1B4D-A6CA-DE75DDDA7D7E}"/>
                  </a:ext>
                </a:extLst>
              </p:cNvPr>
              <p:cNvSpPr/>
              <p:nvPr/>
            </p:nvSpPr>
            <p:spPr>
              <a:xfrm>
                <a:off x="44112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E5530188-A58E-8C42-93D7-D9B103BF1FFE}"/>
                  </a:ext>
                </a:extLst>
              </p:cNvPr>
              <p:cNvSpPr/>
              <p:nvPr/>
            </p:nvSpPr>
            <p:spPr>
              <a:xfrm>
                <a:off x="4572601" y="1635646"/>
                <a:ext cx="36000" cy="10800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prstClr val="white"/>
                  </a:solidFill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任意多边形 24">
              <a:extLst>
                <a:ext uri="{FF2B5EF4-FFF2-40B4-BE49-F238E27FC236}">
                  <a16:creationId xmlns:a16="http://schemas.microsoft.com/office/drawing/2014/main" id="{8625DA76-E4D9-5B46-8EA5-AC8C7074B8BA}"/>
                </a:ext>
              </a:extLst>
            </p:cNvPr>
            <p:cNvSpPr/>
            <p:nvPr/>
          </p:nvSpPr>
          <p:spPr>
            <a:xfrm>
              <a:off x="1308100" y="977900"/>
              <a:ext cx="1045745" cy="958850"/>
            </a:xfrm>
            <a:custGeom>
              <a:avLst/>
              <a:gdLst>
                <a:gd name="connsiteX0" fmla="*/ 984250 w 1045745"/>
                <a:gd name="connsiteY0" fmla="*/ 958850 h 958850"/>
                <a:gd name="connsiteX1" fmla="*/ 1003300 w 1045745"/>
                <a:gd name="connsiteY1" fmla="*/ 654050 h 958850"/>
                <a:gd name="connsiteX2" fmla="*/ 501650 w 1045745"/>
                <a:gd name="connsiteY2" fmla="*/ 495300 h 958850"/>
                <a:gd name="connsiteX3" fmla="*/ 190500 w 1045745"/>
                <a:gd name="connsiteY3" fmla="*/ 101600 h 958850"/>
                <a:gd name="connsiteX4" fmla="*/ 0 w 1045745"/>
                <a:gd name="connsiteY4" fmla="*/ 0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5745" h="958850">
                  <a:moveTo>
                    <a:pt x="984250" y="958850"/>
                  </a:moveTo>
                  <a:cubicBezTo>
                    <a:pt x="1033991" y="845079"/>
                    <a:pt x="1083733" y="731308"/>
                    <a:pt x="1003300" y="654050"/>
                  </a:cubicBezTo>
                  <a:cubicBezTo>
                    <a:pt x="922867" y="576792"/>
                    <a:pt x="637117" y="587375"/>
                    <a:pt x="501650" y="495300"/>
                  </a:cubicBezTo>
                  <a:cubicBezTo>
                    <a:pt x="366183" y="403225"/>
                    <a:pt x="274108" y="184150"/>
                    <a:pt x="190500" y="101600"/>
                  </a:cubicBezTo>
                  <a:cubicBezTo>
                    <a:pt x="106892" y="19050"/>
                    <a:pt x="53446" y="9525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TextBox 67">
            <a:extLst>
              <a:ext uri="{FF2B5EF4-FFF2-40B4-BE49-F238E27FC236}">
                <a16:creationId xmlns:a16="http://schemas.microsoft.com/office/drawing/2014/main" id="{C882A9E6-D4E0-914B-AB72-BC85E0BC37CF}"/>
              </a:ext>
            </a:extLst>
          </p:cNvPr>
          <p:cNvSpPr txBox="1"/>
          <p:nvPr/>
        </p:nvSpPr>
        <p:spPr>
          <a:xfrm>
            <a:off x="3963879" y="1519721"/>
            <a:ext cx="1354321" cy="369334"/>
          </a:xfrm>
          <a:prstGeom prst="rect">
            <a:avLst/>
          </a:prstGeom>
          <a:noFill/>
        </p:spPr>
        <p:txBody>
          <a:bodyPr wrap="square" lIns="91442" tIns="45721" rIns="91442" bIns="45721" rtlCol="0">
            <a:spAutoFit/>
          </a:bodyPr>
          <a:lstStyle/>
          <a:p>
            <a:pPr defTabSz="914400">
              <a:defRPr/>
            </a:pPr>
            <a:r>
              <a:rPr lang="zh-CN" altLang="en-US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本节课总结</a:t>
            </a:r>
          </a:p>
        </p:txBody>
      </p:sp>
      <p:cxnSp>
        <p:nvCxnSpPr>
          <p:cNvPr id="53" name="直接连接符 51">
            <a:extLst>
              <a:ext uri="{FF2B5EF4-FFF2-40B4-BE49-F238E27FC236}">
                <a16:creationId xmlns:a16="http://schemas.microsoft.com/office/drawing/2014/main" id="{2DE2B71B-FA65-C04A-9B03-84BB57F0305D}"/>
              </a:ext>
            </a:extLst>
          </p:cNvPr>
          <p:cNvCxnSpPr/>
          <p:nvPr/>
        </p:nvCxnSpPr>
        <p:spPr>
          <a:xfrm>
            <a:off x="2050150" y="1912029"/>
            <a:ext cx="4927600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25" name="TextBox 67">
            <a:extLst>
              <a:ext uri="{FF2B5EF4-FFF2-40B4-BE49-F238E27FC236}">
                <a16:creationId xmlns:a16="http://schemas.microsoft.com/office/drawing/2014/main" id="{69EBC057-B1EB-4E7E-8890-DDA40C5D0F7A}"/>
              </a:ext>
            </a:extLst>
          </p:cNvPr>
          <p:cNvSpPr txBox="1"/>
          <p:nvPr/>
        </p:nvSpPr>
        <p:spPr>
          <a:xfrm>
            <a:off x="2014161" y="1917969"/>
            <a:ext cx="4790592" cy="510559"/>
          </a:xfrm>
          <a:prstGeom prst="rect">
            <a:avLst/>
          </a:prstGeom>
          <a:noFill/>
        </p:spPr>
        <p:txBody>
          <a:bodyPr wrap="square" lIns="91473" tIns="45737" rIns="91473" bIns="45737" rtlCol="0">
            <a:spAutoFit/>
          </a:bodyPr>
          <a:lstStyle/>
          <a:p>
            <a:pPr marL="171504" indent="-171504" defTabSz="914689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星期几的英文单词是如何显示出来的？</a:t>
            </a:r>
            <a:endParaRPr lang="en-US" altLang="zh-CN" sz="16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7">
            <a:extLst>
              <a:ext uri="{FF2B5EF4-FFF2-40B4-BE49-F238E27FC236}">
                <a16:creationId xmlns:a16="http://schemas.microsoft.com/office/drawing/2014/main" id="{38325A47-936E-4B2F-A869-9F13B2A6E0E3}"/>
              </a:ext>
            </a:extLst>
          </p:cNvPr>
          <p:cNvSpPr txBox="1"/>
          <p:nvPr/>
        </p:nvSpPr>
        <p:spPr>
          <a:xfrm>
            <a:off x="2004858" y="2350017"/>
            <a:ext cx="4790592" cy="510559"/>
          </a:xfrm>
          <a:prstGeom prst="rect">
            <a:avLst/>
          </a:prstGeom>
          <a:noFill/>
        </p:spPr>
        <p:txBody>
          <a:bodyPr wrap="square" lIns="91473" tIns="45737" rIns="91473" bIns="45737" rtlCol="0">
            <a:spAutoFit/>
          </a:bodyPr>
          <a:lstStyle/>
          <a:p>
            <a:pPr marL="171504" indent="-171504" defTabSz="914689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zh-CN" altLang="en-US" sz="16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当角色被点击之后，切换角色的下一个造型。</a:t>
            </a:r>
            <a:endParaRPr lang="en-US" altLang="zh-CN" sz="160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67">
            <a:extLst>
              <a:ext uri="{FF2B5EF4-FFF2-40B4-BE49-F238E27FC236}">
                <a16:creationId xmlns:a16="http://schemas.microsoft.com/office/drawing/2014/main" id="{04B5BD7E-D73E-4712-8587-43C50F70C439}"/>
              </a:ext>
            </a:extLst>
          </p:cNvPr>
          <p:cNvSpPr txBox="1"/>
          <p:nvPr/>
        </p:nvSpPr>
        <p:spPr>
          <a:xfrm>
            <a:off x="1989016" y="2788568"/>
            <a:ext cx="4790592" cy="510559"/>
          </a:xfrm>
          <a:prstGeom prst="rect">
            <a:avLst/>
          </a:prstGeom>
          <a:noFill/>
        </p:spPr>
        <p:txBody>
          <a:bodyPr wrap="square" lIns="91473" tIns="45737" rIns="91473" bIns="45737" rtlCol="0">
            <a:spAutoFit/>
          </a:bodyPr>
          <a:lstStyle/>
          <a:p>
            <a:pPr marL="285750" indent="-285750" defTabSz="914689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“换成</a:t>
            </a:r>
            <a:r>
              <a:rPr lang="en-US" altLang="zh-CN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r>
              <a:rPr lang="zh-CN" altLang="en-US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造型”和“下一个造型”有什么区别？</a:t>
            </a:r>
            <a:endParaRPr lang="en-US" altLang="zh-CN" sz="1600" b="1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67">
            <a:extLst>
              <a:ext uri="{FF2B5EF4-FFF2-40B4-BE49-F238E27FC236}">
                <a16:creationId xmlns:a16="http://schemas.microsoft.com/office/drawing/2014/main" id="{391DAE1B-53CF-4FBB-B0B5-B64FBBDB3AF2}"/>
              </a:ext>
            </a:extLst>
          </p:cNvPr>
          <p:cNvSpPr txBox="1"/>
          <p:nvPr/>
        </p:nvSpPr>
        <p:spPr>
          <a:xfrm>
            <a:off x="1979712" y="3292624"/>
            <a:ext cx="5269120" cy="510559"/>
          </a:xfrm>
          <a:prstGeom prst="rect">
            <a:avLst/>
          </a:prstGeom>
          <a:noFill/>
        </p:spPr>
        <p:txBody>
          <a:bodyPr wrap="square" lIns="91473" tIns="45737" rIns="91473" bIns="45737" rtlCol="0">
            <a:spAutoFit/>
          </a:bodyPr>
          <a:lstStyle/>
          <a:p>
            <a:pPr marL="171504" indent="-171504" defTabSz="914689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zh-CN" altLang="en-US" sz="16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可以选择指定的造型；可以切换造型列表中下一个造型。</a:t>
            </a:r>
            <a:endParaRPr lang="en-US" altLang="zh-CN" sz="160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85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450</Words>
  <Application>Microsoft Office PowerPoint</Application>
  <PresentationFormat>自定义</PresentationFormat>
  <Paragraphs>58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Glegoo</vt:lpstr>
      <vt:lpstr>Lato Light</vt:lpstr>
      <vt:lpstr>Mission Gothic Regular</vt:lpstr>
      <vt:lpstr>等线</vt:lpstr>
      <vt:lpstr>等线 Light</vt:lpstr>
      <vt:lpstr>黑体</vt:lpstr>
      <vt:lpstr>Microsoft YaHei</vt:lpstr>
      <vt:lpstr>Microsoft YaHei</vt:lpstr>
      <vt:lpstr>Arial</vt:lpstr>
      <vt:lpstr>Franklin Gothic Book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04a</dc:title>
  <dc:creator>Administrator</dc:creator>
  <cp:lastModifiedBy>孙 超海</cp:lastModifiedBy>
  <cp:revision>858</cp:revision>
  <dcterms:created xsi:type="dcterms:W3CDTF">2018-09-09T08:40:00Z</dcterms:created>
  <dcterms:modified xsi:type="dcterms:W3CDTF">2020-04-17T03:37:50Z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2052-10.1.0.7578</vt:lpwstr>
  </property>
</Properties>
</file>